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15" r:id="rId3"/>
    <p:sldId id="323" r:id="rId4"/>
    <p:sldId id="320" r:id="rId5"/>
    <p:sldId id="329" r:id="rId6"/>
    <p:sldId id="328" r:id="rId7"/>
    <p:sldId id="327" r:id="rId8"/>
    <p:sldId id="326" r:id="rId9"/>
    <p:sldId id="333" r:id="rId10"/>
    <p:sldId id="332" r:id="rId11"/>
    <p:sldId id="331" r:id="rId12"/>
    <p:sldId id="335" r:id="rId13"/>
    <p:sldId id="342" r:id="rId14"/>
    <p:sldId id="343" r:id="rId15"/>
    <p:sldId id="334" r:id="rId16"/>
    <p:sldId id="341" r:id="rId17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110">
          <p15:clr>
            <a:srgbClr val="A4A3A4"/>
          </p15:clr>
        </p15:guide>
        <p15:guide id="4" pos="2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8764C"/>
    <a:srgbClr val="FF0000"/>
    <a:srgbClr val="006600"/>
    <a:srgbClr val="006CB7"/>
    <a:srgbClr val="CC9966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76800" autoAdjust="0"/>
  </p:normalViewPr>
  <p:slideViewPr>
    <p:cSldViewPr snapToGrid="0" showGuides="1">
      <p:cViewPr varScale="1">
        <p:scale>
          <a:sx n="96" d="100"/>
          <a:sy n="96" d="100"/>
        </p:scale>
        <p:origin x="102" y="372"/>
      </p:cViewPr>
      <p:guideLst>
        <p:guide orient="horz" pos="2160"/>
        <p:guide pos="3840"/>
        <p:guide pos="5110"/>
        <p:guide pos="2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2018%20do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2018%20do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2018%20do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2018%20do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2018%20do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PnB%202018%20do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PnB%202018%20do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PnB%202018%20do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gmk.local\dane\AU\kadziolkaa\Kadziolka_Ania\_______________AKA%20od%202011\KIERO\AKC%20dyr\KONFERENCJA%20kwiecien%202022\s&#322;upki%20PnB%202018%20do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ilość wpływu wniosków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Arkusz1!$B$2:$E$2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Arkusz1!$B$3:$E$3</c:f>
              <c:numCache>
                <c:formatCode>General</c:formatCode>
                <c:ptCount val="4"/>
                <c:pt idx="0">
                  <c:v>5345</c:v>
                </c:pt>
                <c:pt idx="1">
                  <c:v>5069</c:v>
                </c:pt>
                <c:pt idx="2">
                  <c:v>4143</c:v>
                </c:pt>
                <c:pt idx="3">
                  <c:v>3988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0-4799-BDF3-6865C40506ED}"/>
            </c:ext>
          </c:extLst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ilość wydanych decyzji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Arkusz1!$B$2:$E$2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Arkusz1!$B$4:$E$4</c:f>
              <c:numCache>
                <c:formatCode>General</c:formatCode>
                <c:ptCount val="4"/>
                <c:pt idx="0">
                  <c:v>4515</c:v>
                </c:pt>
                <c:pt idx="1">
                  <c:v>4509</c:v>
                </c:pt>
                <c:pt idx="2">
                  <c:v>3573</c:v>
                </c:pt>
                <c:pt idx="3">
                  <c:v>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0-4799-BDF3-6865C405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297584"/>
        <c:axId val="618919936"/>
      </c:barChart>
      <c:catAx>
        <c:axId val="61429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8919936"/>
        <c:crosses val="autoZero"/>
        <c:auto val="1"/>
        <c:lblAlgn val="ctr"/>
        <c:lblOffset val="100"/>
        <c:noMultiLvlLbl val="0"/>
      </c:catAx>
      <c:valAx>
        <c:axId val="61891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429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budynki jednorodzinne - ilość budynków</a:t>
            </a:r>
            <a:r>
              <a:rPr lang="pl-PL" baseline="0"/>
              <a:t> 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jednor!$A$2</c:f>
              <c:strCache>
                <c:ptCount val="1"/>
                <c:pt idx="0">
                  <c:v>budynki jednorodzinne ilość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jednor!$B$1:$Q$1</c:f>
              <c:strCache>
                <c:ptCount val="16"/>
                <c:pt idx="0">
                  <c:v>2018-1</c:v>
                </c:pt>
                <c:pt idx="1">
                  <c:v>2018-2</c:v>
                </c:pt>
                <c:pt idx="2">
                  <c:v>2018-3</c:v>
                </c:pt>
                <c:pt idx="3">
                  <c:v>2018-4</c:v>
                </c:pt>
                <c:pt idx="4">
                  <c:v>2019-1</c:v>
                </c:pt>
                <c:pt idx="5">
                  <c:v>2019-2</c:v>
                </c:pt>
                <c:pt idx="6">
                  <c:v>2019-3</c:v>
                </c:pt>
                <c:pt idx="7">
                  <c:v>2019-4</c:v>
                </c:pt>
                <c:pt idx="8">
                  <c:v>2020-1</c:v>
                </c:pt>
                <c:pt idx="9">
                  <c:v>2020-2</c:v>
                </c:pt>
                <c:pt idx="10">
                  <c:v>2020-3</c:v>
                </c:pt>
                <c:pt idx="11">
                  <c:v>2020-4</c:v>
                </c:pt>
                <c:pt idx="12">
                  <c:v>2021-1</c:v>
                </c:pt>
                <c:pt idx="13">
                  <c:v>2021-2</c:v>
                </c:pt>
                <c:pt idx="14">
                  <c:v>2021-3</c:v>
                </c:pt>
                <c:pt idx="15">
                  <c:v>2021-4</c:v>
                </c:pt>
              </c:strCache>
            </c:strRef>
          </c:cat>
          <c:val>
            <c:numRef>
              <c:f>jednor!$B$2:$Q$2</c:f>
              <c:numCache>
                <c:formatCode>General</c:formatCode>
                <c:ptCount val="16"/>
                <c:pt idx="0">
                  <c:v>104</c:v>
                </c:pt>
                <c:pt idx="1">
                  <c:v>152</c:v>
                </c:pt>
                <c:pt idx="2">
                  <c:v>148</c:v>
                </c:pt>
                <c:pt idx="3">
                  <c:v>200</c:v>
                </c:pt>
                <c:pt idx="4">
                  <c:v>185</c:v>
                </c:pt>
                <c:pt idx="5">
                  <c:v>119</c:v>
                </c:pt>
                <c:pt idx="6">
                  <c:v>141</c:v>
                </c:pt>
                <c:pt idx="7">
                  <c:v>124</c:v>
                </c:pt>
                <c:pt idx="8">
                  <c:v>99</c:v>
                </c:pt>
                <c:pt idx="9">
                  <c:v>162</c:v>
                </c:pt>
                <c:pt idx="10">
                  <c:v>151</c:v>
                </c:pt>
                <c:pt idx="11">
                  <c:v>167</c:v>
                </c:pt>
                <c:pt idx="12">
                  <c:v>141</c:v>
                </c:pt>
                <c:pt idx="13">
                  <c:v>150</c:v>
                </c:pt>
                <c:pt idx="14">
                  <c:v>134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E-40DF-950A-37C41F3D9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4661984"/>
        <c:axId val="1128067408"/>
      </c:barChart>
      <c:catAx>
        <c:axId val="10546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8067408"/>
        <c:crosses val="autoZero"/>
        <c:auto val="1"/>
        <c:lblAlgn val="ctr"/>
        <c:lblOffset val="100"/>
        <c:noMultiLvlLbl val="0"/>
      </c:catAx>
      <c:valAx>
        <c:axId val="11280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546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budynki</a:t>
            </a:r>
            <a:r>
              <a:rPr lang="en-US" dirty="0"/>
              <a:t> </a:t>
            </a:r>
            <a:r>
              <a:rPr lang="en-US" dirty="0" err="1"/>
              <a:t>jednorodzinne</a:t>
            </a:r>
            <a:r>
              <a:rPr lang="en-US" dirty="0"/>
              <a:t> </a:t>
            </a:r>
            <a:r>
              <a:rPr lang="pl-PL" dirty="0"/>
              <a:t> - suma </a:t>
            </a:r>
            <a:r>
              <a:rPr lang="en-US" dirty="0" err="1"/>
              <a:t>powierzchni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jednor!$A$3</c:f>
              <c:strCache>
                <c:ptCount val="1"/>
                <c:pt idx="0">
                  <c:v>budynki jednorodzinne powierzchnia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jednor!$B$1:$Q$1</c:f>
              <c:strCache>
                <c:ptCount val="16"/>
                <c:pt idx="0">
                  <c:v>2018-1</c:v>
                </c:pt>
                <c:pt idx="1">
                  <c:v>2018-2</c:v>
                </c:pt>
                <c:pt idx="2">
                  <c:v>2018-3</c:v>
                </c:pt>
                <c:pt idx="3">
                  <c:v>2018-4</c:v>
                </c:pt>
                <c:pt idx="4">
                  <c:v>2019-1</c:v>
                </c:pt>
                <c:pt idx="5">
                  <c:v>2019-2</c:v>
                </c:pt>
                <c:pt idx="6">
                  <c:v>2019-3</c:v>
                </c:pt>
                <c:pt idx="7">
                  <c:v>2019-4</c:v>
                </c:pt>
                <c:pt idx="8">
                  <c:v>2020-1</c:v>
                </c:pt>
                <c:pt idx="9">
                  <c:v>2020-2</c:v>
                </c:pt>
                <c:pt idx="10">
                  <c:v>2020-3</c:v>
                </c:pt>
                <c:pt idx="11">
                  <c:v>2020-4</c:v>
                </c:pt>
                <c:pt idx="12">
                  <c:v>2021-1</c:v>
                </c:pt>
                <c:pt idx="13">
                  <c:v>2021-2</c:v>
                </c:pt>
                <c:pt idx="14">
                  <c:v>2021-3</c:v>
                </c:pt>
                <c:pt idx="15">
                  <c:v>2021-4</c:v>
                </c:pt>
              </c:strCache>
            </c:strRef>
          </c:cat>
          <c:val>
            <c:numRef>
              <c:f>jednor!$B$3:$Q$3</c:f>
              <c:numCache>
                <c:formatCode>General</c:formatCode>
                <c:ptCount val="16"/>
                <c:pt idx="0">
                  <c:v>18062</c:v>
                </c:pt>
                <c:pt idx="1">
                  <c:v>27752</c:v>
                </c:pt>
                <c:pt idx="2">
                  <c:v>25848</c:v>
                </c:pt>
                <c:pt idx="3">
                  <c:v>29422</c:v>
                </c:pt>
                <c:pt idx="4">
                  <c:v>30039</c:v>
                </c:pt>
                <c:pt idx="5">
                  <c:v>19208</c:v>
                </c:pt>
                <c:pt idx="6">
                  <c:v>24146</c:v>
                </c:pt>
                <c:pt idx="7">
                  <c:v>20345</c:v>
                </c:pt>
                <c:pt idx="8">
                  <c:v>16245</c:v>
                </c:pt>
                <c:pt idx="9">
                  <c:v>24068</c:v>
                </c:pt>
                <c:pt idx="10">
                  <c:v>26063</c:v>
                </c:pt>
                <c:pt idx="11">
                  <c:v>27702</c:v>
                </c:pt>
                <c:pt idx="12">
                  <c:v>22792</c:v>
                </c:pt>
                <c:pt idx="13">
                  <c:v>24116</c:v>
                </c:pt>
                <c:pt idx="14">
                  <c:v>22056</c:v>
                </c:pt>
                <c:pt idx="15">
                  <c:v>23221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6-4C45-859A-DF88278A5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286368"/>
        <c:axId val="1132690368"/>
      </c:barChart>
      <c:catAx>
        <c:axId val="11302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2690368"/>
        <c:crosses val="autoZero"/>
        <c:auto val="1"/>
        <c:lblAlgn val="ctr"/>
        <c:lblOffset val="100"/>
        <c:noMultiLvlLbl val="0"/>
      </c:catAx>
      <c:valAx>
        <c:axId val="113269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02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budynki wielorodzinne - ilość budynków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wielor!$A$2</c:f>
              <c:strCache>
                <c:ptCount val="1"/>
                <c:pt idx="0">
                  <c:v>budynki wielorodzinne ilość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wielor!$B$1:$Q$1</c:f>
              <c:strCache>
                <c:ptCount val="16"/>
                <c:pt idx="0">
                  <c:v>2018-1</c:v>
                </c:pt>
                <c:pt idx="1">
                  <c:v>2018-2</c:v>
                </c:pt>
                <c:pt idx="2">
                  <c:v>2018-3</c:v>
                </c:pt>
                <c:pt idx="3">
                  <c:v>2018-4</c:v>
                </c:pt>
                <c:pt idx="4">
                  <c:v>2019-1</c:v>
                </c:pt>
                <c:pt idx="5">
                  <c:v>2019-2</c:v>
                </c:pt>
                <c:pt idx="6">
                  <c:v>2019-3</c:v>
                </c:pt>
                <c:pt idx="7">
                  <c:v>2019-4</c:v>
                </c:pt>
                <c:pt idx="8">
                  <c:v>2020-1</c:v>
                </c:pt>
                <c:pt idx="9">
                  <c:v>2020-2</c:v>
                </c:pt>
                <c:pt idx="10">
                  <c:v>2020-3</c:v>
                </c:pt>
                <c:pt idx="11">
                  <c:v>2020-4</c:v>
                </c:pt>
                <c:pt idx="12">
                  <c:v>2021-1</c:v>
                </c:pt>
                <c:pt idx="13">
                  <c:v>2021-2</c:v>
                </c:pt>
                <c:pt idx="14">
                  <c:v>2021-3</c:v>
                </c:pt>
                <c:pt idx="15">
                  <c:v>2021-4</c:v>
                </c:pt>
              </c:strCache>
            </c:strRef>
          </c:cat>
          <c:val>
            <c:numRef>
              <c:f>wielor!$B$2:$Q$2</c:f>
              <c:numCache>
                <c:formatCode>General</c:formatCode>
                <c:ptCount val="16"/>
                <c:pt idx="0">
                  <c:v>74</c:v>
                </c:pt>
                <c:pt idx="1">
                  <c:v>55</c:v>
                </c:pt>
                <c:pt idx="2">
                  <c:v>36</c:v>
                </c:pt>
                <c:pt idx="3">
                  <c:v>33</c:v>
                </c:pt>
                <c:pt idx="4">
                  <c:v>27</c:v>
                </c:pt>
                <c:pt idx="5">
                  <c:v>29</c:v>
                </c:pt>
                <c:pt idx="6">
                  <c:v>46</c:v>
                </c:pt>
                <c:pt idx="7">
                  <c:v>35</c:v>
                </c:pt>
                <c:pt idx="8">
                  <c:v>26</c:v>
                </c:pt>
                <c:pt idx="9">
                  <c:v>28</c:v>
                </c:pt>
                <c:pt idx="10">
                  <c:v>46</c:v>
                </c:pt>
                <c:pt idx="11">
                  <c:v>42</c:v>
                </c:pt>
                <c:pt idx="12">
                  <c:v>25</c:v>
                </c:pt>
                <c:pt idx="13">
                  <c:v>28</c:v>
                </c:pt>
                <c:pt idx="14">
                  <c:v>46</c:v>
                </c:pt>
                <c:pt idx="1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E-4145-8C64-D9DBBA3C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280368"/>
        <c:axId val="1129930192"/>
      </c:barChart>
      <c:catAx>
        <c:axId val="11302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9930192"/>
        <c:crosses val="autoZero"/>
        <c:auto val="1"/>
        <c:lblAlgn val="ctr"/>
        <c:lblOffset val="100"/>
        <c:noMultiLvlLbl val="0"/>
      </c:catAx>
      <c:valAx>
        <c:axId val="112993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02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Decyzje ZRID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zridy!$A$2</c:f>
              <c:strCache>
                <c:ptCount val="1"/>
                <c:pt idx="0">
                  <c:v>ilość wpływu wniosków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zridy!$B$1:$E$1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zridy!$B$2:$E$2</c:f>
              <c:numCache>
                <c:formatCode>General</c:formatCode>
                <c:ptCount val="4"/>
                <c:pt idx="0">
                  <c:v>44</c:v>
                </c:pt>
                <c:pt idx="1">
                  <c:v>25</c:v>
                </c:pt>
                <c:pt idx="2">
                  <c:v>29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5-4CE6-A971-F188270EC228}"/>
            </c:ext>
          </c:extLst>
        </c:ser>
        <c:ser>
          <c:idx val="1"/>
          <c:order val="1"/>
          <c:tx>
            <c:strRef>
              <c:f>zridy!$A$3</c:f>
              <c:strCache>
                <c:ptCount val="1"/>
                <c:pt idx="0">
                  <c:v>ilość wydanych decyzji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zridy!$B$1:$E$1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zridy!$B$3:$E$3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  <c:pt idx="2">
                  <c:v>26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5-4CE6-A971-F188270EC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242495"/>
        <c:axId val="1207357775"/>
      </c:barChart>
      <c:catAx>
        <c:axId val="120524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7357775"/>
        <c:crosses val="autoZero"/>
        <c:auto val="1"/>
        <c:lblAlgn val="ctr"/>
        <c:lblOffset val="100"/>
        <c:noMultiLvlLbl val="0"/>
      </c:catAx>
      <c:valAx>
        <c:axId val="120735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24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Powierzchnia miast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miasta!$B$5:$C$14</c:f>
              <c:strCache>
                <c:ptCount val="10"/>
                <c:pt idx="0">
                  <c:v>Warszawa</c:v>
                </c:pt>
                <c:pt idx="1">
                  <c:v>Kraków</c:v>
                </c:pt>
                <c:pt idx="2">
                  <c:v>Szczecin</c:v>
                </c:pt>
                <c:pt idx="3">
                  <c:v>Łódź</c:v>
                </c:pt>
                <c:pt idx="4">
                  <c:v>Wrocław</c:v>
                </c:pt>
                <c:pt idx="5">
                  <c:v>Zielona Góra</c:v>
                </c:pt>
                <c:pt idx="6">
                  <c:v>Gdańsk</c:v>
                </c:pt>
                <c:pt idx="7">
                  <c:v>Poznań</c:v>
                </c:pt>
                <c:pt idx="8">
                  <c:v>Świnoujście</c:v>
                </c:pt>
                <c:pt idx="9">
                  <c:v>Dąbrowa Górnicza</c:v>
                </c:pt>
              </c:strCache>
            </c:strRef>
          </c:cat>
          <c:val>
            <c:numRef>
              <c:f>miasta!$D$5:$D$14</c:f>
              <c:numCache>
                <c:formatCode>#,##0</c:formatCode>
                <c:ptCount val="10"/>
                <c:pt idx="0">
                  <c:v>51724</c:v>
                </c:pt>
                <c:pt idx="1">
                  <c:v>32685</c:v>
                </c:pt>
                <c:pt idx="2">
                  <c:v>30060</c:v>
                </c:pt>
                <c:pt idx="3">
                  <c:v>29325</c:v>
                </c:pt>
                <c:pt idx="4">
                  <c:v>29282</c:v>
                </c:pt>
                <c:pt idx="5">
                  <c:v>27832</c:v>
                </c:pt>
                <c:pt idx="6">
                  <c:v>26196</c:v>
                </c:pt>
                <c:pt idx="7">
                  <c:v>26191</c:v>
                </c:pt>
                <c:pt idx="8">
                  <c:v>20207</c:v>
                </c:pt>
                <c:pt idx="9">
                  <c:v>18873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9-48C3-B7C8-971901A25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649664"/>
        <c:axId val="1479946208"/>
      </c:barChart>
      <c:catAx>
        <c:axId val="15426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9946208"/>
        <c:crosses val="autoZero"/>
        <c:auto val="1"/>
        <c:lblAlgn val="ctr"/>
        <c:lblOffset val="100"/>
        <c:noMultiLvlLbl val="0"/>
      </c:catAx>
      <c:valAx>
        <c:axId val="14799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26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Gęstość zaludnienia</a:t>
            </a:r>
            <a:r>
              <a:rPr lang="pl-PL" baseline="0"/>
              <a:t> w miastach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miasta!$G$5:$H$14</c:f>
              <c:strCache>
                <c:ptCount val="10"/>
                <c:pt idx="0">
                  <c:v>Warszawa</c:v>
                </c:pt>
                <c:pt idx="1">
                  <c:v>Kraków</c:v>
                </c:pt>
                <c:pt idx="2">
                  <c:v>Łódź</c:v>
                </c:pt>
                <c:pt idx="3">
                  <c:v>Wrocław</c:v>
                </c:pt>
                <c:pt idx="4">
                  <c:v>Poznań</c:v>
                </c:pt>
                <c:pt idx="5">
                  <c:v>Gdańsk</c:v>
                </c:pt>
                <c:pt idx="6">
                  <c:v>Szczecin</c:v>
                </c:pt>
                <c:pt idx="7">
                  <c:v>Bydgoszcz</c:v>
                </c:pt>
                <c:pt idx="8">
                  <c:v>Lublin</c:v>
                </c:pt>
                <c:pt idx="9">
                  <c:v>Białystok</c:v>
                </c:pt>
              </c:strCache>
            </c:strRef>
          </c:cat>
          <c:val>
            <c:numRef>
              <c:f>miasta!$I$5:$I$14</c:f>
              <c:numCache>
                <c:formatCode>#,##0</c:formatCode>
                <c:ptCount val="10"/>
                <c:pt idx="0">
                  <c:v>1793579</c:v>
                </c:pt>
                <c:pt idx="1">
                  <c:v>780981</c:v>
                </c:pt>
                <c:pt idx="2">
                  <c:v>677286</c:v>
                </c:pt>
                <c:pt idx="3">
                  <c:v>643782</c:v>
                </c:pt>
                <c:pt idx="4">
                  <c:v>533830</c:v>
                </c:pt>
                <c:pt idx="5">
                  <c:v>471252</c:v>
                </c:pt>
                <c:pt idx="6">
                  <c:v>400990</c:v>
                </c:pt>
                <c:pt idx="7">
                  <c:v>346749</c:v>
                </c:pt>
                <c:pt idx="8">
                  <c:v>339547</c:v>
                </c:pt>
                <c:pt idx="9">
                  <c:v>297585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7-4E1B-8E87-09B16443C4E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miasta!$G$5:$H$14</c:f>
              <c:strCache>
                <c:ptCount val="10"/>
                <c:pt idx="0">
                  <c:v>Warszawa</c:v>
                </c:pt>
                <c:pt idx="1">
                  <c:v>Kraków</c:v>
                </c:pt>
                <c:pt idx="2">
                  <c:v>Łódź</c:v>
                </c:pt>
                <c:pt idx="3">
                  <c:v>Wrocław</c:v>
                </c:pt>
                <c:pt idx="4">
                  <c:v>Poznań</c:v>
                </c:pt>
                <c:pt idx="5">
                  <c:v>Gdańsk</c:v>
                </c:pt>
                <c:pt idx="6">
                  <c:v>Szczecin</c:v>
                </c:pt>
                <c:pt idx="7">
                  <c:v>Bydgoszcz</c:v>
                </c:pt>
                <c:pt idx="8">
                  <c:v>Lublin</c:v>
                </c:pt>
                <c:pt idx="9">
                  <c:v>Białystok</c:v>
                </c:pt>
              </c:strCache>
            </c:strRef>
          </c:cat>
          <c:val>
            <c:numRef>
              <c:f>miasta!$J$5:$J$14</c:f>
              <c:numCache>
                <c:formatCode>General</c:formatCode>
                <c:ptCount val="10"/>
                <c:pt idx="0">
                  <c:v>3437</c:v>
                </c:pt>
                <c:pt idx="1">
                  <c:v>2359</c:v>
                </c:pt>
                <c:pt idx="2">
                  <c:v>2337</c:v>
                </c:pt>
                <c:pt idx="3">
                  <c:v>2188</c:v>
                </c:pt>
                <c:pt idx="4">
                  <c:v>2048</c:v>
                </c:pt>
                <c:pt idx="5">
                  <c:v>1781</c:v>
                </c:pt>
                <c:pt idx="6">
                  <c:v>1339</c:v>
                </c:pt>
                <c:pt idx="7">
                  <c:v>1990</c:v>
                </c:pt>
                <c:pt idx="8">
                  <c:v>2303</c:v>
                </c:pt>
                <c:pt idx="9">
                  <c:v>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7-4E1B-8E87-09B16443C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695936"/>
        <c:axId val="1542241776"/>
      </c:barChart>
      <c:catAx>
        <c:axId val="16896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2241776"/>
        <c:crosses val="autoZero"/>
        <c:auto val="1"/>
        <c:lblAlgn val="ctr"/>
        <c:lblOffset val="100"/>
        <c:noMultiLvlLbl val="0"/>
      </c:catAx>
      <c:valAx>
        <c:axId val="15422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96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Arkusz2!$B$23:$B$24</c:f>
              <c:strCache>
                <c:ptCount val="2"/>
                <c:pt idx="0">
                  <c:v>mieszkania oddane do utkowania</c:v>
                </c:pt>
                <c:pt idx="1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Arkusz2!$A$25:$A$31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Arkusz2!$B$25:$B$31</c:f>
              <c:numCache>
                <c:formatCode>General</c:formatCode>
                <c:ptCount val="7"/>
                <c:pt idx="0">
                  <c:v>9444</c:v>
                </c:pt>
                <c:pt idx="1">
                  <c:v>2800</c:v>
                </c:pt>
                <c:pt idx="2">
                  <c:v>9606</c:v>
                </c:pt>
                <c:pt idx="3">
                  <c:v>23430</c:v>
                </c:pt>
                <c:pt idx="4">
                  <c:v>6861</c:v>
                </c:pt>
                <c:pt idx="5">
                  <c:v>4006</c:v>
                </c:pt>
                <c:pt idx="6">
                  <c:v>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0-433B-9F64-09AE2BDAA612}"/>
            </c:ext>
          </c:extLst>
        </c:ser>
        <c:ser>
          <c:idx val="1"/>
          <c:order val="1"/>
          <c:tx>
            <c:strRef>
              <c:f>Arkusz2!$C$23:$C$24</c:f>
              <c:strCache>
                <c:ptCount val="2"/>
                <c:pt idx="0">
                  <c:v>mieszkania oddane do utkowania</c:v>
                </c:pt>
                <c:pt idx="1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Arkusz2!$A$25:$A$31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Arkusz2!$C$25:$C$31</c:f>
              <c:numCache>
                <c:formatCode>General</c:formatCode>
                <c:ptCount val="7"/>
                <c:pt idx="0">
                  <c:v>11400</c:v>
                </c:pt>
                <c:pt idx="1">
                  <c:v>4202</c:v>
                </c:pt>
                <c:pt idx="2">
                  <c:v>13039</c:v>
                </c:pt>
                <c:pt idx="3">
                  <c:v>21599</c:v>
                </c:pt>
                <c:pt idx="4">
                  <c:v>7265</c:v>
                </c:pt>
                <c:pt idx="5">
                  <c:v>5043</c:v>
                </c:pt>
                <c:pt idx="6">
                  <c:v>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0-433B-9F64-09AE2BDAA612}"/>
            </c:ext>
          </c:extLst>
        </c:ser>
        <c:ser>
          <c:idx val="2"/>
          <c:order val="2"/>
          <c:tx>
            <c:strRef>
              <c:f>Arkusz2!$D$23:$D$24</c:f>
              <c:strCache>
                <c:ptCount val="2"/>
                <c:pt idx="0">
                  <c:v>mieszkania oddane do utkowania</c:v>
                </c:pt>
                <c:pt idx="1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Arkusz2!$A$25:$A$31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Arkusz2!$D$25:$D$31</c:f>
              <c:numCache>
                <c:formatCode>General</c:formatCode>
                <c:ptCount val="7"/>
                <c:pt idx="0">
                  <c:v>11010</c:v>
                </c:pt>
                <c:pt idx="1">
                  <c:v>5768</c:v>
                </c:pt>
                <c:pt idx="2">
                  <c:v>10158</c:v>
                </c:pt>
                <c:pt idx="3">
                  <c:v>23543</c:v>
                </c:pt>
                <c:pt idx="4">
                  <c:v>6558</c:v>
                </c:pt>
                <c:pt idx="5">
                  <c:v>4927</c:v>
                </c:pt>
                <c:pt idx="6">
                  <c:v>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433B-9F64-09AE2BDAA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0149968"/>
        <c:axId val="1630018528"/>
      </c:barChart>
      <c:catAx>
        <c:axId val="163014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0018528"/>
        <c:crosses val="autoZero"/>
        <c:auto val="1"/>
        <c:lblAlgn val="ctr"/>
        <c:lblOffset val="100"/>
        <c:noMultiLvlLbl val="0"/>
      </c:catAx>
      <c:valAx>
        <c:axId val="16300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014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111113435699853E-2"/>
          <c:y val="0.85342362320822374"/>
          <c:w val="0.86881718090521443"/>
          <c:h val="0.12670642950815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mieszkania których budowę rozpoczęto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Arkusz2!$B$12:$B$13</c:f>
              <c:strCache>
                <c:ptCount val="2"/>
                <c:pt idx="0">
                  <c:v>mieszkania których budowę rozpoczęto</c:v>
                </c:pt>
                <c:pt idx="1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Arkusz2!$A$14:$A$20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Arkusz2!$B$14:$B$20</c:f>
              <c:numCache>
                <c:formatCode>General</c:formatCode>
                <c:ptCount val="7"/>
                <c:pt idx="0">
                  <c:v>10997</c:v>
                </c:pt>
                <c:pt idx="1">
                  <c:v>3842</c:v>
                </c:pt>
                <c:pt idx="2">
                  <c:v>10070</c:v>
                </c:pt>
                <c:pt idx="3">
                  <c:v>24245</c:v>
                </c:pt>
                <c:pt idx="4">
                  <c:v>5904</c:v>
                </c:pt>
                <c:pt idx="5">
                  <c:v>5610</c:v>
                </c:pt>
                <c:pt idx="6">
                  <c:v>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1-4E0E-A324-ACE617426D42}"/>
            </c:ext>
          </c:extLst>
        </c:ser>
        <c:ser>
          <c:idx val="1"/>
          <c:order val="1"/>
          <c:tx>
            <c:strRef>
              <c:f>Arkusz2!$C$12:$C$13</c:f>
              <c:strCache>
                <c:ptCount val="2"/>
                <c:pt idx="0">
                  <c:v>mieszkania których budowę rozpoczęto</c:v>
                </c:pt>
                <c:pt idx="1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Arkusz2!$A$14:$A$20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Arkusz2!$C$14:$C$20</c:f>
              <c:numCache>
                <c:formatCode>General</c:formatCode>
                <c:ptCount val="7"/>
                <c:pt idx="0">
                  <c:v>12107</c:v>
                </c:pt>
                <c:pt idx="1">
                  <c:v>6708</c:v>
                </c:pt>
                <c:pt idx="2">
                  <c:v>10240</c:v>
                </c:pt>
                <c:pt idx="3">
                  <c:v>22259</c:v>
                </c:pt>
                <c:pt idx="4">
                  <c:v>7256</c:v>
                </c:pt>
                <c:pt idx="5">
                  <c:v>4273</c:v>
                </c:pt>
                <c:pt idx="6">
                  <c:v>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1-4E0E-A324-ACE617426D42}"/>
            </c:ext>
          </c:extLst>
        </c:ser>
        <c:ser>
          <c:idx val="2"/>
          <c:order val="2"/>
          <c:tx>
            <c:strRef>
              <c:f>Arkusz2!$D$12:$D$13</c:f>
              <c:strCache>
                <c:ptCount val="2"/>
                <c:pt idx="0">
                  <c:v>mieszkania których budowę rozpoczęto</c:v>
                </c:pt>
                <c:pt idx="1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Arkusz2!$A$14:$A$20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Arkusz2!$D$14:$D$20</c:f>
              <c:numCache>
                <c:formatCode>General</c:formatCode>
                <c:ptCount val="7"/>
                <c:pt idx="0">
                  <c:v>7605</c:v>
                </c:pt>
                <c:pt idx="1">
                  <c:v>4037</c:v>
                </c:pt>
                <c:pt idx="2">
                  <c:v>9010</c:v>
                </c:pt>
                <c:pt idx="3">
                  <c:v>15254</c:v>
                </c:pt>
                <c:pt idx="4">
                  <c:v>7143</c:v>
                </c:pt>
                <c:pt idx="5">
                  <c:v>4199</c:v>
                </c:pt>
                <c:pt idx="6">
                  <c:v>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21-4E0E-A324-ACE617426D42}"/>
            </c:ext>
          </c:extLst>
        </c:ser>
        <c:ser>
          <c:idx val="3"/>
          <c:order val="3"/>
          <c:tx>
            <c:strRef>
              <c:f>Arkusz2!$E$12:$E$13</c:f>
              <c:strCache>
                <c:ptCount val="2"/>
                <c:pt idx="0">
                  <c:v>mieszkania których budowę rozpoczęto</c:v>
                </c:pt>
                <c:pt idx="1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Arkusz2!$A$14:$A$20</c:f>
              <c:strCache>
                <c:ptCount val="7"/>
                <c:pt idx="0">
                  <c:v>Powiat m.Wrocław</c:v>
                </c:pt>
                <c:pt idx="1">
                  <c:v>Powiat m.Łódź</c:v>
                </c:pt>
                <c:pt idx="2">
                  <c:v>Powiat m.Kraków</c:v>
                </c:pt>
                <c:pt idx="3">
                  <c:v>Powiat m. st. Warszawa</c:v>
                </c:pt>
                <c:pt idx="4">
                  <c:v>Powiat m.Gdańsk</c:v>
                </c:pt>
                <c:pt idx="5">
                  <c:v>Powiat m.Poznań</c:v>
                </c:pt>
                <c:pt idx="6">
                  <c:v>Powiat m.Szczecin</c:v>
                </c:pt>
              </c:strCache>
            </c:strRef>
          </c:cat>
          <c:val>
            <c:numRef>
              <c:f>Arkusz2!$E$14:$E$20</c:f>
              <c:numCache>
                <c:formatCode>General</c:formatCode>
                <c:ptCount val="7"/>
                <c:pt idx="0">
                  <c:v>9518</c:v>
                </c:pt>
                <c:pt idx="1">
                  <c:v>7117</c:v>
                </c:pt>
                <c:pt idx="2">
                  <c:v>10805</c:v>
                </c:pt>
                <c:pt idx="3">
                  <c:v>18020</c:v>
                </c:pt>
                <c:pt idx="4">
                  <c:v>6775</c:v>
                </c:pt>
                <c:pt idx="5">
                  <c:v>6837</c:v>
                </c:pt>
                <c:pt idx="6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1-4E0E-A324-ACE617426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203744"/>
        <c:axId val="1464104576"/>
      </c:barChart>
      <c:catAx>
        <c:axId val="16282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4104576"/>
        <c:crosses val="autoZero"/>
        <c:auto val="1"/>
        <c:lblAlgn val="ctr"/>
        <c:lblOffset val="100"/>
        <c:noMultiLvlLbl val="0"/>
      </c:catAx>
      <c:valAx>
        <c:axId val="14641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820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6518053-5E5F-4134-9D80-CF0275F86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83EE55-148D-4F1F-9026-864E6477A7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fld id="{2846203E-9FD2-4F26-865A-B36BB895D319}" type="datetimeFigureOut">
              <a:rPr lang="pl-PL"/>
              <a:pPr>
                <a:defRPr/>
              </a:pPr>
              <a:t>08.05.2022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F1B012D4-2E13-45C3-8DE1-5F359CFD3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EEC49BC8-62A7-4506-B5E2-79D816B77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0DE640-14A3-4808-A7D7-5C07FC138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-18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7595C7-D940-4154-A6EE-7FAB916D3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ato" panose="020F0502020204030203" pitchFamily="34" charset="-18"/>
              </a:defRPr>
            </a:lvl1pPr>
          </a:lstStyle>
          <a:p>
            <a:pPr>
              <a:defRPr/>
            </a:pPr>
            <a:fld id="{170A98F7-98FC-4617-B055-6845375B22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>
            <a:extLst>
              <a:ext uri="{FF2B5EF4-FFF2-40B4-BE49-F238E27FC236}">
                <a16:creationId xmlns:a16="http://schemas.microsoft.com/office/drawing/2014/main" id="{B76B6CE6-0A98-4C60-B4B1-ACBF20DD2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9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A32DDF6A-8B9D-49FA-87CC-CA89BCA90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8744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B070DC9C-3A3B-418E-A0AB-1F2D7E1A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8023FD-F015-484C-9EEB-7431C46C7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38811DB9-6B38-4F05-8D66-0530916D8A6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20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0291C5F6-4137-4434-A17B-F3EDB9B07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3B1BC6-91DF-4EFA-9C93-402251200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2288" y="6534150"/>
            <a:ext cx="3651250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6CB7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C9543150-EAEA-43BF-9BB7-BD166716B99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0124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D386F5BB-CD01-4DA0-A5C6-E2F383F33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2429"/>
            <a:ext cx="5181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8169520-69F6-4659-BB02-A2FA562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774B49-52AE-44C8-AD9F-B6BDD5453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2288" y="6534150"/>
            <a:ext cx="3651250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6CB7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0655B587-0005-42F7-A519-CE5CD8D08C2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8290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1">
            <a:extLst>
              <a:ext uri="{FF2B5EF4-FFF2-40B4-BE49-F238E27FC236}">
                <a16:creationId xmlns:a16="http://schemas.microsoft.com/office/drawing/2014/main" id="{03EED821-9059-493E-BA26-120C5707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10429D4-75AD-464E-908F-A518CC158BC9}"/>
              </a:ext>
            </a:extLst>
          </p:cNvPr>
          <p:cNvSpPr txBox="1">
            <a:spLocks/>
          </p:cNvSpPr>
          <p:nvPr userDrawn="1"/>
        </p:nvSpPr>
        <p:spPr>
          <a:xfrm>
            <a:off x="838200" y="1108075"/>
            <a:ext cx="10515600" cy="73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9pPr>
          </a:lstStyle>
          <a:p>
            <a:pPr>
              <a:defRPr/>
            </a:pPr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4190" y="199242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2816341"/>
            <a:ext cx="5157787" cy="3360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85852" y="199242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5852" y="2816341"/>
            <a:ext cx="5183188" cy="3360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E293F749-A09A-4D0E-BFC9-BCECBF2B4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F8D5C949-6F27-40A5-AA87-85575E751FD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9228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1">
            <a:extLst>
              <a:ext uri="{FF2B5EF4-FFF2-40B4-BE49-F238E27FC236}">
                <a16:creationId xmlns:a16="http://schemas.microsoft.com/office/drawing/2014/main" id="{EB1A5E40-A0AA-407E-A66B-E3DDBD720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7DBB5420-2FC9-4E95-B614-5FCC622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63EE147-A691-4578-B4AF-F0330493D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FF1A01C-9240-4F11-93C6-BB8F9349ED9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2042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1">
            <a:extLst>
              <a:ext uri="{FF2B5EF4-FFF2-40B4-BE49-F238E27FC236}">
                <a16:creationId xmlns:a16="http://schemas.microsoft.com/office/drawing/2014/main" id="{F30A8259-EE27-4027-8EEC-80F3D929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108088"/>
            <a:ext cx="3932237" cy="9493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108088"/>
            <a:ext cx="6172200" cy="4752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E0F4E7-DFD7-4A3F-BFAC-F9F6EEEF7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DF25D6A5-1804-4140-AB3D-2ACC36F4825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6437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906DDA5-EA52-4729-9843-3410A2912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62B696D-7089-4A27-98DC-48500AA9F0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7F13D20-4C34-487F-BEF0-A2F36E91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D7B1A57-67FB-404C-9D48-98F7AEAA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DEBC2663-7F1C-4BE4-B85C-158D727F338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4706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906DDA5-EA52-4729-9843-3410A2912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AF964F-DE69-4360-8D71-423CF514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62B696D-7089-4A27-98DC-48500AA9F0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170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>
            <a:extLst>
              <a:ext uri="{FF2B5EF4-FFF2-40B4-BE49-F238E27FC236}">
                <a16:creationId xmlns:a16="http://schemas.microsoft.com/office/drawing/2014/main" id="{C76DC124-3D5C-413E-B408-8FF6EBD06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7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9A7AF9E9-9A22-4664-B2A4-29048FE47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04559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>
            <a:extLst>
              <a:ext uri="{FF2B5EF4-FFF2-40B4-BE49-F238E27FC236}">
                <a16:creationId xmlns:a16="http://schemas.microsoft.com/office/drawing/2014/main" id="{463C4EBD-58A4-4477-9303-A4198A317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6">
            <a:extLst>
              <a:ext uri="{FF2B5EF4-FFF2-40B4-BE49-F238E27FC236}">
                <a16:creationId xmlns:a16="http://schemas.microsoft.com/office/drawing/2014/main" id="{59289898-AC4E-465E-9063-CBC74F4549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04963" y="3136900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defRPr/>
            </a:pPr>
            <a:r>
              <a:rPr lang="pl-PL" altLang="pl-PL" sz="3200" dirty="0">
                <a:solidFill>
                  <a:schemeClr val="bg1"/>
                </a:solidFill>
                <a:latin typeface="Lato Black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15935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B66F1956-6DB7-45CD-808E-13CC31031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926CEAC5-5436-4D66-B816-43E5D7173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769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1">
            <a:extLst>
              <a:ext uri="{FF2B5EF4-FFF2-40B4-BE49-F238E27FC236}">
                <a16:creationId xmlns:a16="http://schemas.microsoft.com/office/drawing/2014/main" id="{9025EA15-2102-4DD6-854B-303168DCFA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A4FC52B1-D7C6-4CD7-8136-0774A0CB8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61896C1-46F5-43E0-8C03-05DA170AE66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3038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CB311434-079F-4F00-8B49-601C89D32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06A5316-1B3D-44D3-AFFB-964599A1D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F443B7BC-BE36-45E0-94AF-E04761AAE9A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5356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2F484297-E8BF-4242-A855-4DCE54BD5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282584FB-3D01-46E6-A52B-A9EF0E75F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8F7B7086-6EFB-4BCD-869C-EAF63B9B6CA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0804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">
            <a:extLst>
              <a:ext uri="{FF2B5EF4-FFF2-40B4-BE49-F238E27FC236}">
                <a16:creationId xmlns:a16="http://schemas.microsoft.com/office/drawing/2014/main" id="{2361AB63-FB0E-4DBF-B032-3A07B0DD1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a 3">
            <a:extLst>
              <a:ext uri="{FF2B5EF4-FFF2-40B4-BE49-F238E27FC236}">
                <a16:creationId xmlns:a16="http://schemas.microsoft.com/office/drawing/2014/main" id="{B08105FF-F00F-4467-BD56-406335373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23A67-02B7-4127-A314-743EA1A56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5F0B561D-1B97-43AF-AF67-A12E7FA7F4B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1041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>
            <a:extLst>
              <a:ext uri="{FF2B5EF4-FFF2-40B4-BE49-F238E27FC236}">
                <a16:creationId xmlns:a16="http://schemas.microsoft.com/office/drawing/2014/main" id="{CB46AD9C-119D-404D-984D-69B4B86871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08088"/>
            <a:ext cx="10515600" cy="736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2429"/>
            <a:ext cx="10515600" cy="418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570474E-4621-45A9-8423-B391476EA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B5A3DAF6-09E9-44D7-B237-EB3D6379BA0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7337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1">
            <a:extLst>
              <a:ext uri="{FF2B5EF4-FFF2-40B4-BE49-F238E27FC236}">
                <a16:creationId xmlns:a16="http://schemas.microsoft.com/office/drawing/2014/main" id="{C539B808-4BE4-479B-94F9-352F9FF8C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57F5EE8-3BC2-473B-93D3-9F214775E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07375" y="6534150"/>
            <a:ext cx="3602038" cy="250825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945EBCFD-8255-44F4-8D42-701893CC329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075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  <p:sldLayoutId id="2147484585" r:id="rId15"/>
    <p:sldLayoutId id="2147484586" r:id="rId16"/>
    <p:sldLayoutId id="2147484570" r:id="rId17"/>
    <p:sldLayoutId id="2147484587" r:id="rId18"/>
    <p:sldLayoutId id="2147484588" r:id="rId19"/>
    <p:sldLayoutId id="2147484589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63A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3A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63A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63A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6FC1F-5759-4650-A881-C20997D3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58668"/>
            <a:ext cx="9144000" cy="596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pl-PL" sz="2400" b="1" dirty="0"/>
              <a:t>PROCES BUDOWLANY</a:t>
            </a:r>
            <a:br>
              <a:rPr lang="pl-PL" dirty="0"/>
            </a:br>
            <a:br>
              <a:rPr lang="pl-PL" altLang="pl-PL" dirty="0">
                <a:latin typeface="Lato" panose="020F0502020204030203" pitchFamily="34" charset="-18"/>
              </a:rPr>
            </a:br>
            <a:br>
              <a:rPr lang="pl-PL" altLang="pl-PL" b="1" dirty="0">
                <a:latin typeface="Lato" panose="020F0502020204030203" pitchFamily="34" charset="-18"/>
              </a:rPr>
            </a:br>
            <a:endParaRPr lang="pl-PL" dirty="0"/>
          </a:p>
        </p:txBody>
      </p:sp>
      <p:sp>
        <p:nvSpPr>
          <p:cNvPr id="20483" name="Podtytuł 2">
            <a:extLst>
              <a:ext uri="{FF2B5EF4-FFF2-40B4-BE49-F238E27FC236}">
                <a16:creationId xmlns:a16="http://schemas.microsoft.com/office/drawing/2014/main" id="{931A50A8-15A5-4E86-ACEC-90BAB21EFA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5439905"/>
            <a:ext cx="9144000" cy="1068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altLang="pl-PL" dirty="0">
                <a:latin typeface="Lato" panose="020F0502020204030203" pitchFamily="34" charset="-18"/>
              </a:rPr>
              <a:t>Główne działania Prezydenta Miasta Krakowa </a:t>
            </a:r>
            <a:br>
              <a:rPr lang="pl-PL" altLang="pl-PL" dirty="0">
                <a:latin typeface="Lato" panose="020F0502020204030203" pitchFamily="34" charset="-18"/>
              </a:rPr>
            </a:br>
            <a:r>
              <a:rPr lang="pl-PL" altLang="pl-PL" dirty="0">
                <a:latin typeface="Lato" panose="020F0502020204030203" pitchFamily="34" charset="-18"/>
              </a:rPr>
              <a:t>w zakresie realizacji ustawy Prawo budowlane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altLang="pl-PL" dirty="0">
                <a:latin typeface="Lato" panose="020F0502020204030203" pitchFamily="34" charset="-18"/>
              </a:rPr>
              <a:t>w kontekście postępowań w sprawie wydania decyzji pozwolenia na budowę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AE7A5-564B-4DB0-9880-8B8DFD90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PnB</a:t>
            </a:r>
            <a:r>
              <a:rPr lang="pl-PL" dirty="0"/>
              <a:t> budynki jednorodzinne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A58D8F0E-54D5-41BA-8260-68550C2C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98285"/>
            <a:ext cx="244380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02B52A5-9275-4A62-B197-F6A0A9C0E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610613"/>
              </p:ext>
            </p:extLst>
          </p:nvPr>
        </p:nvGraphicFramePr>
        <p:xfrm>
          <a:off x="838200" y="2789695"/>
          <a:ext cx="4921204" cy="317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6545085-04D9-4FC6-B358-462E84CEA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901085"/>
              </p:ext>
            </p:extLst>
          </p:nvPr>
        </p:nvGraphicFramePr>
        <p:xfrm>
          <a:off x="6096000" y="2886263"/>
          <a:ext cx="5257800" cy="307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194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0CFBF-5A51-4512-8830-033B7F26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PnB</a:t>
            </a:r>
            <a:r>
              <a:rPr lang="pl-PL" dirty="0"/>
              <a:t> budynki wielorodzinne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790F9AB-A899-4BB8-9B65-900D2B25B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027240"/>
              </p:ext>
            </p:extLst>
          </p:nvPr>
        </p:nvGraphicFramePr>
        <p:xfrm>
          <a:off x="5978128" y="1991962"/>
          <a:ext cx="5346915" cy="341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3">
            <a:extLst>
              <a:ext uri="{FF2B5EF4-FFF2-40B4-BE49-F238E27FC236}">
                <a16:creationId xmlns:a16="http://schemas.microsoft.com/office/drawing/2014/main" id="{CD879AFB-B670-44E9-86E8-0FEE719A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7" y="2016351"/>
            <a:ext cx="4338234" cy="33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7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1E9DC-60DC-4DEC-971D-0FBFD475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Decyzje Zgody na Realizację Inwestycji Drogowej ZRID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49C599FD-8E72-40CE-9D3F-8C6C40EE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83" y="3026009"/>
            <a:ext cx="3017757" cy="23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5">
            <a:extLst>
              <a:ext uri="{FF2B5EF4-FFF2-40B4-BE49-F238E27FC236}">
                <a16:creationId xmlns:a16="http://schemas.microsoft.com/office/drawing/2014/main" id="{E094D73C-2936-48FB-8C48-D63919E77EA1}"/>
              </a:ext>
            </a:extLst>
          </p:cNvPr>
          <p:cNvSpPr txBox="1">
            <a:spLocks noChangeArrowheads="1"/>
          </p:cNvSpPr>
          <p:nvPr/>
        </p:nvSpPr>
        <p:spPr>
          <a:xfrm>
            <a:off x="4521577" y="2555081"/>
            <a:ext cx="2601993" cy="17478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dirty="0"/>
              <a:t>Wpłynęło:</a:t>
            </a:r>
          </a:p>
          <a:p>
            <a:pPr marL="0" indent="0">
              <a:buNone/>
            </a:pPr>
            <a:r>
              <a:rPr lang="pl-PL" altLang="pl-PL" sz="1400" dirty="0"/>
              <a:t>2018 – 44 wnioski</a:t>
            </a:r>
          </a:p>
          <a:p>
            <a:pPr marL="0" indent="0">
              <a:buNone/>
            </a:pPr>
            <a:r>
              <a:rPr lang="pl-PL" altLang="pl-PL" sz="1400" dirty="0"/>
              <a:t>2019 – 25 wniosków</a:t>
            </a:r>
          </a:p>
          <a:p>
            <a:pPr marL="0" indent="0">
              <a:buNone/>
            </a:pPr>
            <a:r>
              <a:rPr lang="pl-PL" altLang="pl-PL" sz="1400" dirty="0"/>
              <a:t>2020 – 29 wniosków</a:t>
            </a:r>
          </a:p>
          <a:p>
            <a:pPr marL="0" indent="0">
              <a:buNone/>
            </a:pPr>
            <a:r>
              <a:rPr lang="pl-PL" altLang="pl-PL" sz="1400" dirty="0"/>
              <a:t>2021 – 36 wniosków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64BA700-740D-4059-91E7-7FE36693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577" y="4356277"/>
            <a:ext cx="24479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pl-PL" altLang="pl-PL" sz="1800" dirty="0"/>
              <a:t>Ilość wydanych decyzji: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pl-PL" altLang="pl-PL" sz="1400" dirty="0"/>
              <a:t>2018 – 20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pl-PL" altLang="pl-PL" sz="1400" dirty="0"/>
              <a:t>2019 – 24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pl-PL" altLang="pl-PL" sz="1400" dirty="0"/>
              <a:t>2020 – 26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pl-PL" altLang="pl-PL" sz="1400" dirty="0"/>
              <a:t>2021 – 14</a:t>
            </a:r>
            <a:endParaRPr lang="pl-PL" altLang="pl-PL" sz="10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B6C052B-EDF4-48E5-B860-E4A7D5E07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059151"/>
              </p:ext>
            </p:extLst>
          </p:nvPr>
        </p:nvGraphicFramePr>
        <p:xfrm>
          <a:off x="7123570" y="2501723"/>
          <a:ext cx="4384298" cy="351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7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05FFF-19AD-4E5B-B0B4-538E7023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największych miast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FB5BF8AF-D662-4F93-9FC8-E818C6A46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483601"/>
              </p:ext>
            </p:extLst>
          </p:nvPr>
        </p:nvGraphicFramePr>
        <p:xfrm>
          <a:off x="838200" y="2154381"/>
          <a:ext cx="4925291" cy="37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88A6A85-6E6A-4E48-BFC2-8B1C9BDCC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705988"/>
              </p:ext>
            </p:extLst>
          </p:nvPr>
        </p:nvGraphicFramePr>
        <p:xfrm>
          <a:off x="5888182" y="2133598"/>
          <a:ext cx="5465618" cy="349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wal 6">
            <a:extLst>
              <a:ext uri="{FF2B5EF4-FFF2-40B4-BE49-F238E27FC236}">
                <a16:creationId xmlns:a16="http://schemas.microsoft.com/office/drawing/2014/main" id="{29B84560-F76F-4572-BC49-8C9679E35C9A}"/>
              </a:ext>
            </a:extLst>
          </p:cNvPr>
          <p:cNvSpPr/>
          <p:nvPr/>
        </p:nvSpPr>
        <p:spPr>
          <a:xfrm rot="18687208">
            <a:off x="1549727" y="5169953"/>
            <a:ext cx="634674" cy="2613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5E72738D-88AE-4594-8D19-FF2117AFCFB5}"/>
              </a:ext>
            </a:extLst>
          </p:cNvPr>
          <p:cNvSpPr/>
          <p:nvPr/>
        </p:nvSpPr>
        <p:spPr>
          <a:xfrm rot="18687208">
            <a:off x="6819073" y="5169953"/>
            <a:ext cx="634674" cy="2613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38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D44DE7-EA1F-44F3-9123-3855E825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największych miast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80350C5-B5A0-491B-A40E-8B2BD499E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876153"/>
              </p:ext>
            </p:extLst>
          </p:nvPr>
        </p:nvGraphicFramePr>
        <p:xfrm>
          <a:off x="6393874" y="2390776"/>
          <a:ext cx="4779818" cy="325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0313826-EE6E-4315-A8C1-61E4EE65F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940821"/>
              </p:ext>
            </p:extLst>
          </p:nvPr>
        </p:nvGraphicFramePr>
        <p:xfrm>
          <a:off x="1226128" y="1691986"/>
          <a:ext cx="4779818" cy="431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DDC3EBF0-F021-4E0B-8987-4D7D29E27859}"/>
              </a:ext>
            </a:extLst>
          </p:cNvPr>
          <p:cNvSpPr txBox="1">
            <a:spLocks/>
          </p:cNvSpPr>
          <p:nvPr/>
        </p:nvSpPr>
        <p:spPr>
          <a:xfrm>
            <a:off x="7279407" y="1768212"/>
            <a:ext cx="3091873" cy="3443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3AF"/>
                </a:solidFill>
                <a:latin typeface="Lato Black"/>
              </a:defRPr>
            </a:lvl9pPr>
          </a:lstStyle>
          <a:p>
            <a:r>
              <a:rPr lang="pl-PL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mieszkania oddane do użytkowania</a:t>
            </a:r>
          </a:p>
        </p:txBody>
      </p:sp>
    </p:spTree>
    <p:extLst>
      <p:ext uri="{BB962C8B-B14F-4D97-AF65-F5344CB8AC3E}">
        <p14:creationId xmlns:p14="http://schemas.microsoft.com/office/powerpoint/2010/main" val="256121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569EB-B35A-4A8D-9705-F77B57E1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Ilość decyzji </a:t>
            </a:r>
            <a:r>
              <a:rPr lang="pl-PL" dirty="0" err="1"/>
              <a:t>PnB</a:t>
            </a:r>
            <a:r>
              <a:rPr lang="pl-PL" dirty="0"/>
              <a:t> w Krakowie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4E09B-7801-4870-865C-704EF12E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rgbClr val="006CB7"/>
                </a:solidFill>
                <a:latin typeface="Lato" panose="020F0502020204030203" pitchFamily="34" charset="-18"/>
              </a:rPr>
              <a:t>Mimo pandemii nie odnotowano spadków w ilości wydawanych pozwoleń na budowę tak dużych jaki wskazuje Indeks nastrojów przedsiębiorców "</a:t>
            </a:r>
            <a:r>
              <a:rPr lang="pl-PL" altLang="pl-PL" dirty="0" err="1">
                <a:solidFill>
                  <a:srgbClr val="006CB7"/>
                </a:solidFill>
                <a:latin typeface="Lato" panose="020F0502020204030203" pitchFamily="34" charset="-18"/>
              </a:rPr>
              <a:t>Busometr</a:t>
            </a:r>
            <a:r>
              <a:rPr lang="pl-PL" altLang="pl-PL" dirty="0">
                <a:solidFill>
                  <a:srgbClr val="006CB7"/>
                </a:solidFill>
                <a:latin typeface="Lato" panose="020F0502020204030203" pitchFamily="34" charset="-18"/>
              </a:rPr>
              <a:t>" (ZPP – Związek Przedsiębiorców i Pracodawców) na pierwsze półrocze 2022 roku</a:t>
            </a:r>
          </a:p>
          <a:p>
            <a:endParaRPr lang="pl-PL" dirty="0">
              <a:solidFill>
                <a:srgbClr val="006CB7"/>
              </a:solidFill>
            </a:endParaRP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CB8DADC7-9915-4EBD-A624-A1800556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87" y="3031699"/>
            <a:ext cx="8262211" cy="314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4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943ED-F19E-4F3A-A501-1DDFD879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54613"/>
            <a:ext cx="9144000" cy="596900"/>
          </a:xfrm>
        </p:spPr>
        <p:txBody>
          <a:bodyPr/>
          <a:lstStyle/>
          <a:p>
            <a:pPr>
              <a:defRPr/>
            </a:pPr>
            <a:r>
              <a:rPr lang="pl-PL" dirty="0"/>
              <a:t>Dziękujemy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>
            <a:extLst>
              <a:ext uri="{FF2B5EF4-FFF2-40B4-BE49-F238E27FC236}">
                <a16:creationId xmlns:a16="http://schemas.microsoft.com/office/drawing/2014/main" id="{0ED27CFA-F5B4-4BD9-8143-70A84E0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08075"/>
            <a:ext cx="10515600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Umocowanie prawne</a:t>
            </a:r>
          </a:p>
        </p:txBody>
      </p:sp>
      <p:sp>
        <p:nvSpPr>
          <p:cNvPr id="26627" name="Symbol zastępczy zawartości 4">
            <a:extLst>
              <a:ext uri="{FF2B5EF4-FFF2-40B4-BE49-F238E27FC236}">
                <a16:creationId xmlns:a16="http://schemas.microsoft.com/office/drawing/2014/main" id="{55247168-D8E7-4E2C-AA5D-D02AAE094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92313"/>
            <a:ext cx="105156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800"/>
              </a:spcBef>
              <a:buNone/>
            </a:pPr>
            <a:endParaRPr lang="pl-PL" altLang="pl-PL" dirty="0">
              <a:latin typeface="Lato" panose="020F0502020204030203" pitchFamily="34" charset="-18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pl-PL" altLang="pl-PL" dirty="0">
                <a:latin typeface="Lato" panose="020F0502020204030203" pitchFamily="34" charset="-18"/>
              </a:rPr>
              <a:t>Ustawa Prawo budowlane - Dz.U. 2021 poz. 2351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altLang="pl-PL" dirty="0">
                <a:latin typeface="Lato" panose="020F0502020204030203" pitchFamily="34" charset="-18"/>
              </a:rPr>
              <a:t>Rozporządzenie Ministra Infrastruktury w sprawie warunków technicznych jakim powinny odpowiadać budynki i ich usytuowanie - Dz.U. 2019 poz. 1065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altLang="pl-PL" dirty="0">
                <a:latin typeface="Lato" panose="020F0502020204030203" pitchFamily="34" charset="-18"/>
              </a:rPr>
              <a:t>Rozporządzenie Ministra Transportu i Gospodarki Morskiej w sprawie szczegółowego zakresu i formy projektu budowlanego - Dz.U. 2020 poz. 1609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altLang="pl-PL" dirty="0">
                <a:latin typeface="Lato" panose="020F0502020204030203" pitchFamily="34" charset="-18"/>
              </a:rPr>
              <a:t>I szereg innych</a:t>
            </a: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AutoShape 6">
            <a:extLst>
              <a:ext uri="{FF2B5EF4-FFF2-40B4-BE49-F238E27FC236}">
                <a16:creationId xmlns:a16="http://schemas.microsoft.com/office/drawing/2014/main" id="{4A6FC9C5-6E1B-72BB-324B-D346CC99A56D}"/>
              </a:ext>
            </a:extLst>
          </p:cNvPr>
          <p:cNvCxnSpPr>
            <a:cxnSpLocks noChangeShapeType="1"/>
            <a:endCxn id="19" idx="2"/>
          </p:cNvCxnSpPr>
          <p:nvPr/>
        </p:nvCxnSpPr>
        <p:spPr bwMode="auto">
          <a:xfrm flipV="1">
            <a:off x="3241086" y="3712428"/>
            <a:ext cx="932568" cy="343581"/>
          </a:xfrm>
          <a:prstGeom prst="bentConnector2">
            <a:avLst/>
          </a:prstGeom>
          <a:noFill/>
          <a:ln w="28440" cap="sq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">
            <a:extLst>
              <a:ext uri="{FF2B5EF4-FFF2-40B4-BE49-F238E27FC236}">
                <a16:creationId xmlns:a16="http://schemas.microsoft.com/office/drawing/2014/main" id="{3E04E7AE-FB1E-498A-AB65-F1FB76CE6E51}"/>
              </a:ext>
            </a:extLst>
          </p:cNvPr>
          <p:cNvCxnSpPr>
            <a:cxnSpLocks noChangeShapeType="1"/>
            <a:stCxn id="18" idx="0"/>
          </p:cNvCxnSpPr>
          <p:nvPr/>
        </p:nvCxnSpPr>
        <p:spPr bwMode="auto">
          <a:xfrm rot="16200000" flipV="1">
            <a:off x="6773697" y="2183059"/>
            <a:ext cx="375657" cy="1378569"/>
          </a:xfrm>
          <a:prstGeom prst="bentConnector2">
            <a:avLst/>
          </a:prstGeom>
          <a:noFill/>
          <a:ln w="38160" cap="sq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7">
            <a:extLst>
              <a:ext uri="{FF2B5EF4-FFF2-40B4-BE49-F238E27FC236}">
                <a16:creationId xmlns:a16="http://schemas.microsoft.com/office/drawing/2014/main" id="{0ADEF673-01C9-4933-876F-0102AD85B410}"/>
              </a:ext>
            </a:extLst>
          </p:cNvPr>
          <p:cNvCxnSpPr>
            <a:cxnSpLocks noChangeShapeType="1"/>
            <a:stCxn id="16" idx="2"/>
            <a:endCxn id="17" idx="3"/>
          </p:cNvCxnSpPr>
          <p:nvPr/>
        </p:nvCxnSpPr>
        <p:spPr bwMode="auto">
          <a:xfrm rot="5400000">
            <a:off x="4515719" y="1200655"/>
            <a:ext cx="463717" cy="2965880"/>
          </a:xfrm>
          <a:prstGeom prst="bentConnector2">
            <a:avLst/>
          </a:prstGeom>
          <a:noFill/>
          <a:ln w="38160" cap="sq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32D6A584-F603-411F-B415-9EA08DA2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949"/>
            <a:ext cx="10515600" cy="736600"/>
          </a:xfrm>
        </p:spPr>
        <p:txBody>
          <a:bodyPr/>
          <a:lstStyle/>
          <a:p>
            <a:r>
              <a:rPr lang="pl-PL" dirty="0"/>
              <a:t>Schemat postępowania</a:t>
            </a:r>
            <a:br>
              <a:rPr lang="pl-PL" dirty="0"/>
            </a:br>
            <a:r>
              <a:rPr lang="pl-PL" sz="2400" dirty="0"/>
              <a:t>w sprawie wydania decyzji pozwolenia na budowę</a:t>
            </a:r>
            <a:endParaRPr lang="pl-PL" dirty="0"/>
          </a:p>
        </p:txBody>
      </p:sp>
      <p:cxnSp>
        <p:nvCxnSpPr>
          <p:cNvPr id="7" name="AutoShape 5">
            <a:extLst>
              <a:ext uri="{FF2B5EF4-FFF2-40B4-BE49-F238E27FC236}">
                <a16:creationId xmlns:a16="http://schemas.microsoft.com/office/drawing/2014/main" id="{4CF29C00-64DF-41FA-827E-FE342D41CB18}"/>
              </a:ext>
            </a:extLst>
          </p:cNvPr>
          <p:cNvCxnSpPr>
            <a:cxnSpLocks noChangeShapeType="1"/>
            <a:stCxn id="26" idx="3"/>
            <a:endCxn id="25" idx="2"/>
          </p:cNvCxnSpPr>
          <p:nvPr/>
        </p:nvCxnSpPr>
        <p:spPr bwMode="auto">
          <a:xfrm flipV="1">
            <a:off x="3241086" y="5014505"/>
            <a:ext cx="899773" cy="628009"/>
          </a:xfrm>
          <a:prstGeom prst="bentConnector2">
            <a:avLst/>
          </a:prstGeom>
          <a:noFill/>
          <a:ln w="28440" cap="sq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B5757CA1-B93E-4168-9708-C15BA5463A23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 flipV="1">
            <a:off x="4803494" y="4329884"/>
            <a:ext cx="2083770" cy="541460"/>
          </a:xfrm>
          <a:prstGeom prst="bentConnector3">
            <a:avLst>
              <a:gd name="adj1" fmla="val 50000"/>
            </a:avLst>
          </a:prstGeom>
          <a:noFill/>
          <a:ln w="28440" cap="sq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94C91614-6B9D-447A-BDD9-6F14742A28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458959" y="4228556"/>
            <a:ext cx="2289017" cy="12700"/>
          </a:xfrm>
          <a:prstGeom prst="bentConnector3">
            <a:avLst>
              <a:gd name="adj1" fmla="val 50000"/>
            </a:avLst>
          </a:prstGeom>
          <a:noFill/>
          <a:ln w="38160" cap="sq">
            <a:solidFill>
              <a:srgbClr val="00B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0">
            <a:extLst>
              <a:ext uri="{FF2B5EF4-FFF2-40B4-BE49-F238E27FC236}">
                <a16:creationId xmlns:a16="http://schemas.microsoft.com/office/drawing/2014/main" id="{5A625B2A-47E5-44B8-839B-99BC12A4D05F}"/>
              </a:ext>
            </a:extLst>
          </p:cNvPr>
          <p:cNvCxnSpPr>
            <a:cxnSpLocks noChangeShapeType="1"/>
            <a:stCxn id="20" idx="0"/>
            <a:endCxn id="18" idx="3"/>
          </p:cNvCxnSpPr>
          <p:nvPr/>
        </p:nvCxnSpPr>
        <p:spPr bwMode="auto">
          <a:xfrm rot="16200000" flipV="1">
            <a:off x="8363612" y="3380897"/>
            <a:ext cx="1530185" cy="1428702"/>
          </a:xfrm>
          <a:prstGeom prst="bentConnector2">
            <a:avLst/>
          </a:prstGeom>
          <a:noFill/>
          <a:ln w="38160" cap="sq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5D7375FA-A84C-4D97-A7A1-3ADD7E664E8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465704" y="1935402"/>
            <a:ext cx="197624" cy="2781723"/>
          </a:xfrm>
          <a:prstGeom prst="bentConnector2">
            <a:avLst/>
          </a:prstGeom>
          <a:noFill/>
          <a:ln w="28440" cap="sq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4">
            <a:extLst>
              <a:ext uri="{FF2B5EF4-FFF2-40B4-BE49-F238E27FC236}">
                <a16:creationId xmlns:a16="http://schemas.microsoft.com/office/drawing/2014/main" id="{9E1C3110-B52E-4843-B4E1-80D2641D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685" y="1843303"/>
            <a:ext cx="8585664" cy="60843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1040" tIns="20520" rIns="41040" bIns="205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Wniosek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o pozwolenie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na budowę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7B4D729A-F4F3-4D0F-8A75-EF103961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685" y="2747395"/>
            <a:ext cx="1326952" cy="336117"/>
          </a:xfrm>
          <a:prstGeom prst="roundRect">
            <a:avLst>
              <a:gd name="adj" fmla="val 21551"/>
            </a:avLst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1040" tIns="20520" rIns="41040" bIns="205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Kompletny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DF02817B-4521-4AEE-A4F9-F153A653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264" y="3060172"/>
            <a:ext cx="1527089" cy="539966"/>
          </a:xfrm>
          <a:prstGeom prst="roundRect">
            <a:avLst>
              <a:gd name="adj" fmla="val 16810"/>
            </a:avLst>
          </a:pr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1040" tIns="20520" rIns="41040" bIns="205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Braki formalne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Wezwanie z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art..64 KPA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88DBEDD8-10A6-4833-A63F-52C67989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473" y="3424550"/>
            <a:ext cx="1372362" cy="28787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3200" tIns="21600" rIns="43200" bIns="21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uzupełnione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034BCAFE-388A-4AFF-99C2-2782FBD8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760" y="4860340"/>
            <a:ext cx="1360589" cy="3999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3200" tIns="21600" rIns="43200" bIns="21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Nie uzupełnione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 terminie 7 dni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2BA6E319-AA60-4D17-8E9E-545AC8C4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418" y="5498574"/>
            <a:ext cx="1325271" cy="42792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3200" tIns="21600" rIns="43200" bIns="21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Wniosek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pozostawiony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bez rozpoznania</a:t>
            </a:r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2E396D3A-10CB-4AAF-AC8E-FE308885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154" y="3884294"/>
            <a:ext cx="1326953" cy="53841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43200" tIns="21600" rIns="43200" bIns="21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Zawiadomienie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 wszczęciu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postępowania</a:t>
            </a: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F65DD674-F714-4E87-85D9-E69FC8EB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321" y="3873574"/>
            <a:ext cx="1498498" cy="58517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52200" tIns="26280" rIns="52200" bIns="2628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Postanowienie z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Art. 35 PB</a:t>
            </a: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ED24BA3A-2025-4FD9-96EE-92EAF09F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23" y="4728183"/>
            <a:ext cx="1325271" cy="28632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60840" tIns="30240" rIns="60840" bIns="3024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uzupełnione</a:t>
            </a:r>
          </a:p>
        </p:txBody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id="{B095C949-4A94-4C7E-BC9C-ECD9CAE5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044" y="5372531"/>
            <a:ext cx="1337042" cy="539966"/>
          </a:xfrm>
          <a:prstGeom prst="roundRect">
            <a:avLst>
              <a:gd name="adj" fmla="val 10194"/>
            </a:avLst>
          </a:prstGeom>
          <a:solidFill>
            <a:srgbClr val="99CC00"/>
          </a:solidFill>
          <a:ln w="381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lIns="60840" tIns="30240" rIns="60840" bIns="3024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Decyzja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o pozwoleniu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na budowę</a:t>
            </a:r>
          </a:p>
        </p:txBody>
      </p:sp>
      <p:sp>
        <p:nvSpPr>
          <p:cNvPr id="27" name="AutoShape 25">
            <a:extLst>
              <a:ext uri="{FF2B5EF4-FFF2-40B4-BE49-F238E27FC236}">
                <a16:creationId xmlns:a16="http://schemas.microsoft.com/office/drawing/2014/main" id="{A9F911A0-381A-4CD4-93E8-AEB16076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163" y="4847619"/>
            <a:ext cx="1498498" cy="469941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69120" tIns="34560" rIns="69120" bIns="3456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Nie uzupełnione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  wyznaczonym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terminie</a:t>
            </a:r>
          </a:p>
        </p:txBody>
      </p:sp>
      <p:sp>
        <p:nvSpPr>
          <p:cNvPr id="28" name="AutoShape 26">
            <a:extLst>
              <a:ext uri="{FF2B5EF4-FFF2-40B4-BE49-F238E27FC236}">
                <a16:creationId xmlns:a16="http://schemas.microsoft.com/office/drawing/2014/main" id="{111AC200-8FD5-43B7-9D85-41BDBCE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264" y="5584161"/>
            <a:ext cx="1492395" cy="32833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83160" tIns="41760" rIns="83160" bIns="4176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Decyzja odmowna</a:t>
            </a:r>
          </a:p>
        </p:txBody>
      </p: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AA30CD0D-F5A5-CF61-EF5A-ECC63AED1251}"/>
              </a:ext>
            </a:extLst>
          </p:cNvPr>
          <p:cNvCxnSpPr>
            <a:cxnSpLocks/>
          </p:cNvCxnSpPr>
          <p:nvPr/>
        </p:nvCxnSpPr>
        <p:spPr>
          <a:xfrm>
            <a:off x="3231836" y="4186470"/>
            <a:ext cx="36554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A64E2F5-5755-2616-0898-01F245ECDB75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7629570" y="4458746"/>
            <a:ext cx="842" cy="388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2F98FA00-0B41-0544-1EA4-EC99EB350D16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7630412" y="5317560"/>
            <a:ext cx="3050" cy="266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256448B0-F49E-1F7E-F38E-62B93161913D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9843054" y="5260257"/>
            <a:ext cx="1" cy="238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7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E600F9-4B9C-4746-AEFF-6D43B02F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 egzemplarze projektu – 3 części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33E71CE-7C28-4348-A7C8-C894AD0D8318}"/>
              </a:ext>
            </a:extLst>
          </p:cNvPr>
          <p:cNvGrpSpPr>
            <a:grpSpLocks/>
          </p:cNvGrpSpPr>
          <p:nvPr/>
        </p:nvGrpSpPr>
        <p:grpSpPr bwMode="auto">
          <a:xfrm>
            <a:off x="2580481" y="2347967"/>
            <a:ext cx="6849269" cy="2968625"/>
            <a:chOff x="1150" y="1108"/>
            <a:chExt cx="3457" cy="1870"/>
          </a:xfrm>
        </p:grpSpPr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76924E6F-24C3-4267-9559-9C9C871C7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108"/>
              <a:ext cx="3449" cy="41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41040" tIns="20520" rIns="41040" bIns="2052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Projekt budowlany</a:t>
              </a:r>
            </a:p>
          </p:txBody>
        </p:sp>
        <p:sp>
          <p:nvSpPr>
            <p:cNvPr id="12" name="AutoShape 16">
              <a:extLst>
                <a:ext uri="{FF2B5EF4-FFF2-40B4-BE49-F238E27FC236}">
                  <a16:creationId xmlns:a16="http://schemas.microsoft.com/office/drawing/2014/main" id="{59601687-3BC8-489C-BFDE-BEEAE6DD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1905"/>
              <a:ext cx="908" cy="347"/>
            </a:xfrm>
            <a:prstGeom prst="roundRect">
              <a:avLst>
                <a:gd name="adj" fmla="val 16810"/>
              </a:avLst>
            </a:prstGeom>
            <a:solidFill>
              <a:srgbClr val="FFC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41040" tIns="20520" rIns="41040" bIns="2052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Projekt techniczny</a:t>
              </a:r>
            </a:p>
          </p:txBody>
        </p:sp>
        <p:sp>
          <p:nvSpPr>
            <p:cNvPr id="13" name="AutoShape 20">
              <a:extLst>
                <a:ext uri="{FF2B5EF4-FFF2-40B4-BE49-F238E27FC236}">
                  <a16:creationId xmlns:a16="http://schemas.microsoft.com/office/drawing/2014/main" id="{A962A9CE-1679-452F-9A72-EFA364B33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906"/>
              <a:ext cx="972" cy="346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43200" tIns="21600" rIns="43200" bIns="216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Projekt zagospodarowania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działki lub terenu</a:t>
              </a:r>
            </a:p>
          </p:txBody>
        </p:sp>
        <p:sp>
          <p:nvSpPr>
            <p:cNvPr id="14" name="AutoShape 24">
              <a:extLst>
                <a:ext uri="{FF2B5EF4-FFF2-40B4-BE49-F238E27FC236}">
                  <a16:creationId xmlns:a16="http://schemas.microsoft.com/office/drawing/2014/main" id="{4A4D4798-A77C-4625-9C79-CD8EFCD61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2631"/>
              <a:ext cx="2141" cy="347"/>
            </a:xfrm>
            <a:prstGeom prst="roundRect">
              <a:avLst>
                <a:gd name="adj" fmla="val 10194"/>
              </a:avLst>
            </a:prstGeom>
            <a:solidFill>
              <a:srgbClr val="92D050"/>
            </a:solidFill>
            <a:ln w="38100" cap="sq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60840" tIns="30240" rIns="60840" bIns="302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000" b="1" dirty="0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Pozwolenie na budowę</a:t>
              </a:r>
            </a:p>
          </p:txBody>
        </p:sp>
        <p:sp>
          <p:nvSpPr>
            <p:cNvPr id="15" name="AutoShape 25">
              <a:extLst>
                <a:ext uri="{FF2B5EF4-FFF2-40B4-BE49-F238E27FC236}">
                  <a16:creationId xmlns:a16="http://schemas.microsoft.com/office/drawing/2014/main" id="{B79D0AB3-F5FF-436A-A284-CEE09FED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632"/>
              <a:ext cx="891" cy="34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8100" cap="sq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69120" tIns="34560" rIns="69120" bIns="3456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Rozpoczęcie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660066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budowy</a:t>
              </a:r>
            </a:p>
          </p:txBody>
        </p:sp>
      </p:grpSp>
      <p:sp>
        <p:nvSpPr>
          <p:cNvPr id="16" name="AutoShape 20">
            <a:extLst>
              <a:ext uri="{FF2B5EF4-FFF2-40B4-BE49-F238E27FC236}">
                <a16:creationId xmlns:a16="http://schemas.microsoft.com/office/drawing/2014/main" id="{376925A1-33D4-4EA6-8A10-6FABA672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329" y="3613204"/>
            <a:ext cx="1925800" cy="54927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360" cap="sq">
            <a:solidFill>
              <a:srgbClr val="336600"/>
            </a:solidFill>
            <a:miter lim="800000"/>
            <a:headEnd/>
            <a:tailEnd/>
          </a:ln>
        </p:spPr>
        <p:txBody>
          <a:bodyPr wrap="none" lIns="43200" tIns="21600" rIns="43200" bIns="216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Projekt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Architektoniczno-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>
                <a:solidFill>
                  <a:srgbClr val="6600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budowlany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62A07E5-4AAC-4FFC-8AE8-3D9CE23C6BBA}"/>
              </a:ext>
            </a:extLst>
          </p:cNvPr>
          <p:cNvCxnSpPr>
            <a:cxnSpLocks/>
          </p:cNvCxnSpPr>
          <p:nvPr/>
        </p:nvCxnSpPr>
        <p:spPr>
          <a:xfrm>
            <a:off x="3543381" y="4162479"/>
            <a:ext cx="0" cy="601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EE9A964B-F68B-49C9-BD0D-10E7E32FDC6D}"/>
              </a:ext>
            </a:extLst>
          </p:cNvPr>
          <p:cNvCxnSpPr>
            <a:cxnSpLocks/>
          </p:cNvCxnSpPr>
          <p:nvPr/>
        </p:nvCxnSpPr>
        <p:spPr>
          <a:xfrm>
            <a:off x="3575419" y="3011540"/>
            <a:ext cx="0" cy="601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60440E7F-A08F-4882-8F57-3E9C16F4C843}"/>
              </a:ext>
            </a:extLst>
          </p:cNvPr>
          <p:cNvCxnSpPr>
            <a:cxnSpLocks/>
          </p:cNvCxnSpPr>
          <p:nvPr/>
        </p:nvCxnSpPr>
        <p:spPr>
          <a:xfrm>
            <a:off x="8541904" y="3011540"/>
            <a:ext cx="0" cy="601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640C9707-84B0-40FC-A6DC-15CADB5B6765}"/>
              </a:ext>
            </a:extLst>
          </p:cNvPr>
          <p:cNvCxnSpPr>
            <a:cxnSpLocks/>
          </p:cNvCxnSpPr>
          <p:nvPr/>
        </p:nvCxnSpPr>
        <p:spPr>
          <a:xfrm>
            <a:off x="8541904" y="4162479"/>
            <a:ext cx="0" cy="601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EF39F3B9-4BBA-0361-E739-8D33F056F973}"/>
              </a:ext>
            </a:extLst>
          </p:cNvPr>
          <p:cNvCxnSpPr>
            <a:cxnSpLocks/>
          </p:cNvCxnSpPr>
          <p:nvPr/>
        </p:nvCxnSpPr>
        <p:spPr>
          <a:xfrm>
            <a:off x="5872229" y="3011540"/>
            <a:ext cx="0" cy="601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C0CE98D8-6532-6115-D31B-A8D3A34DD5D5}"/>
              </a:ext>
            </a:extLst>
          </p:cNvPr>
          <p:cNvCxnSpPr>
            <a:cxnSpLocks/>
          </p:cNvCxnSpPr>
          <p:nvPr/>
        </p:nvCxnSpPr>
        <p:spPr>
          <a:xfrm>
            <a:off x="5872229" y="4162479"/>
            <a:ext cx="0" cy="601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D72D6AE2-68B0-0E27-6157-13E72C3ABD8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835129" y="5033279"/>
            <a:ext cx="813454" cy="86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5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83AA0-4B81-4C3E-AC7F-AB1101CB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Obowiązki organu architektoniczno-budowlanego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056699-B865-4476-BD78-62367870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88"/>
            <a:ext cx="10515600" cy="418453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SzPct val="100000"/>
              <a:buNone/>
              <a:defRPr/>
            </a:pPr>
            <a:r>
              <a:rPr lang="pl-PL" altLang="pl-PL" dirty="0">
                <a:solidFill>
                  <a:srgbClr val="006CB7"/>
                </a:solidFill>
              </a:rPr>
              <a:t>Przed wydaniem decyzji o pozwoleniu na budowę lub odrębnej decyzji o zatwierdzeniu projektu budowlanego właściwy organ administracji architektoniczno-budowlanej jest zobowiązany do sprawdzenia: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100000"/>
              <a:defRPr/>
            </a:pPr>
            <a:endParaRPr lang="pl-PL" altLang="pl-PL" sz="1200" dirty="0">
              <a:solidFill>
                <a:srgbClr val="006CB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pl-PL" altLang="pl-PL" dirty="0">
                <a:solidFill>
                  <a:srgbClr val="006CB7"/>
                </a:solidFill>
              </a:rPr>
              <a:t>- zgodności projektu budowlanego z ustaleniami miejscowego planu zagospodarowania przestrzennego albo decyzji o warunkach zabudowy i zagospodarowania terenu</a:t>
            </a:r>
          </a:p>
          <a:p>
            <a:pPr marL="17463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defRPr/>
            </a:pPr>
            <a:endParaRPr lang="pl-PL" altLang="pl-PL" sz="1200" dirty="0">
              <a:solidFill>
                <a:srgbClr val="006CB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pl-PL" altLang="pl-PL" dirty="0">
                <a:solidFill>
                  <a:srgbClr val="006CB7"/>
                </a:solidFill>
              </a:rPr>
              <a:t>- zgodności projektu zagospodarowania działki lub terenu z przepisami, w tym techniczno-budowlanymi</a:t>
            </a:r>
          </a:p>
          <a:p>
            <a:pPr marL="338138" indent="-320675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defRPr/>
            </a:pPr>
            <a:endParaRPr lang="pl-PL" altLang="pl-PL" sz="1200" dirty="0">
              <a:solidFill>
                <a:srgbClr val="006CB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pl-PL" altLang="pl-PL" dirty="0">
                <a:solidFill>
                  <a:srgbClr val="006CB7"/>
                </a:solidFill>
              </a:rPr>
              <a:t>- kompletności projektu budowlanego i posiadanie wymaganych opinii, uzgodnień, pozwoleń i sprawdzeń</a:t>
            </a: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buNone/>
              <a:defRPr/>
            </a:pPr>
            <a:endParaRPr lang="pl-PL" altLang="pl-PL" sz="1200" dirty="0">
              <a:solidFill>
                <a:srgbClr val="006CB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pl-PL" altLang="pl-PL" dirty="0">
                <a:solidFill>
                  <a:srgbClr val="006CB7"/>
                </a:solidFill>
              </a:rPr>
              <a:t>- wykonanie projektu przez osobę posiadającą uprawnienia budowlane i będącą członkiem izby samorządu zawodowego</a:t>
            </a:r>
          </a:p>
          <a:p>
            <a:endParaRPr lang="pl-PL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D419F-67D0-4ADD-930E-98EF6BE1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35 ustawy Prawo budowlane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85B31-9422-4019-B3E2-50C6863A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pl-PL" altLang="pl-PL" dirty="0">
                <a:solidFill>
                  <a:srgbClr val="006CB7"/>
                </a:solidFill>
              </a:rPr>
              <a:t>Art. 35 ust. 1 ustawy prawo budowlane wskazuje </a:t>
            </a:r>
            <a:r>
              <a:rPr lang="pl-PL" altLang="pl-PL" b="1" dirty="0">
                <a:solidFill>
                  <a:srgbClr val="006CB7"/>
                </a:solidFill>
              </a:rPr>
              <a:t>zakres badania </a:t>
            </a:r>
            <a:r>
              <a:rPr lang="pl-PL" altLang="pl-PL" dirty="0">
                <a:solidFill>
                  <a:srgbClr val="006CB7"/>
                </a:solidFill>
              </a:rPr>
              <a:t>organu.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pl-PL" altLang="pl-PL" dirty="0">
                <a:solidFill>
                  <a:srgbClr val="006CB7"/>
                </a:solidFill>
              </a:rPr>
              <a:t>Art. 35 ust. 2 wskazuje o</a:t>
            </a:r>
            <a:r>
              <a:rPr lang="pl-PL" altLang="pl-PL" b="1" dirty="0">
                <a:solidFill>
                  <a:srgbClr val="006CB7"/>
                </a:solidFill>
              </a:rPr>
              <a:t>bowiązek wezwania inwestora </a:t>
            </a:r>
            <a:r>
              <a:rPr lang="pl-PL" altLang="pl-PL" dirty="0">
                <a:solidFill>
                  <a:srgbClr val="006CB7"/>
                </a:solidFill>
              </a:rPr>
              <a:t>do uzupełnienia nieprawidłowości.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pl-PL" altLang="pl-PL" dirty="0">
                <a:solidFill>
                  <a:srgbClr val="006CB7"/>
                </a:solidFill>
              </a:rPr>
              <a:t>W razie spełnienia wymagań określonych w ust. 1 organ nie może odmówić wydania decyzji o pozwoleniu na budowę.</a:t>
            </a:r>
          </a:p>
          <a:p>
            <a:endParaRPr lang="pl-PL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7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DDE1C-281A-490C-9FDC-07A732F4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35 ustawy Prawo budowlane - 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066C0F-3A4E-457B-9967-F3429CD5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992429"/>
            <a:ext cx="10106025" cy="41845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pl-PL" altLang="pl-PL" dirty="0">
              <a:solidFill>
                <a:srgbClr val="006CB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None/>
            </a:pPr>
            <a:r>
              <a:rPr lang="pl-PL" altLang="pl-PL" dirty="0">
                <a:solidFill>
                  <a:srgbClr val="006CB7"/>
                </a:solidFill>
              </a:rPr>
              <a:t>Art. 35 ust. 3 ustawy prawo budowlane zobowiązuje organ w przypadku stwierdzenia naruszeń przepisu art. 35 ust. 1 do nałożenia postanowieniem obowiązku usunięcia nieprawidłowości określając termin ich usunięcia a po jego bezskutecznym upływie </a:t>
            </a:r>
            <a:r>
              <a:rPr lang="pl-PL" altLang="pl-PL" b="1" dirty="0">
                <a:solidFill>
                  <a:srgbClr val="006CB7"/>
                </a:solidFill>
              </a:rPr>
              <a:t>organ wydaje decyzję odmowną</a:t>
            </a:r>
            <a:r>
              <a:rPr lang="pl-PL" altLang="pl-PL" dirty="0">
                <a:solidFill>
                  <a:srgbClr val="006CB7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None/>
            </a:pPr>
            <a:endParaRPr lang="pl-PL" altLang="pl-PL" dirty="0">
              <a:solidFill>
                <a:srgbClr val="006CB7"/>
              </a:solidFill>
            </a:endParaRPr>
          </a:p>
          <a:p>
            <a:pPr marL="0" indent="0">
              <a:buNone/>
            </a:pPr>
            <a:r>
              <a:rPr lang="pl-PL" altLang="pl-PL" dirty="0">
                <a:solidFill>
                  <a:srgbClr val="006CB7"/>
                </a:solidFill>
              </a:rPr>
              <a:t>Art. 35 ust. 6 wskazuje termin wydania decyzji – 65 dni.</a:t>
            </a:r>
          </a:p>
          <a:p>
            <a:pPr marL="0" indent="0">
              <a:buNone/>
            </a:pPr>
            <a:endParaRPr lang="pl-PL" altLang="pl-PL" dirty="0">
              <a:solidFill>
                <a:srgbClr val="006CB7"/>
              </a:solidFill>
            </a:endParaRPr>
          </a:p>
          <a:p>
            <a:pPr marL="0" indent="0">
              <a:buNone/>
            </a:pPr>
            <a:r>
              <a:rPr lang="pl-PL" altLang="pl-PL" dirty="0">
                <a:solidFill>
                  <a:srgbClr val="006CB7"/>
                </a:solidFill>
              </a:rPr>
              <a:t>Art. 35 ust. 8 precyzuje, że: </a:t>
            </a:r>
            <a:r>
              <a:rPr lang="pl-PL" altLang="pl-PL" i="1" dirty="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terminu, o którym mowa w ust. 6, </a:t>
            </a:r>
            <a:r>
              <a:rPr lang="pl-PL" altLang="pl-PL" b="1" i="1" dirty="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wlicza się </a:t>
            </a:r>
            <a:r>
              <a:rPr lang="pl-PL" altLang="pl-PL" i="1" dirty="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terminów przewidzianych w przepisach prawa do dokonania określonych czynności, okresów zawieszenia postępowania oraz okresów opóźnień spowodowanych z winy strony, albo z przyczyn niezależnych od organu.</a:t>
            </a:r>
          </a:p>
          <a:p>
            <a:endParaRPr lang="pl-PL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A0FAB-8251-415A-9C91-D29BE337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65 dni – brak przekroczeń terminów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82C74B-B069-4C7E-99E0-C13F3CFF5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altLang="pl-PL" dirty="0">
              <a:solidFill>
                <a:srgbClr val="006CB7"/>
              </a:solidFill>
              <a:latin typeface="Lato" panose="020F0502020204030203" pitchFamily="34" charset="-18"/>
            </a:endParaRPr>
          </a:p>
          <a:p>
            <a:pPr marL="0" indent="0">
              <a:buNone/>
            </a:pPr>
            <a:endParaRPr lang="pl-PL" altLang="pl-PL" dirty="0">
              <a:solidFill>
                <a:srgbClr val="006CB7"/>
              </a:solidFill>
              <a:latin typeface="Lato" panose="020F0502020204030203" pitchFamily="34" charset="-18"/>
            </a:endParaRPr>
          </a:p>
          <a:p>
            <a:pPr marL="0" indent="0">
              <a:buNone/>
            </a:pPr>
            <a:r>
              <a:rPr lang="pl-PL" altLang="pl-PL" dirty="0">
                <a:solidFill>
                  <a:srgbClr val="006CB7"/>
                </a:solidFill>
                <a:latin typeface="Lato" panose="020F0502020204030203" pitchFamily="34" charset="-18"/>
              </a:rPr>
              <a:t>Od 2005 roku wobec Prezydenta Miasta Krakowa nie orzeczono kar pieniężnych w zakresie przekroczenia terminu postępowania poprzedzającego wydanie decyzji pozwolenia na budowę z uwagi na brak stwierdzenia zwłoki.</a:t>
            </a:r>
            <a:endParaRPr lang="pl-PL" altLang="pl-PL" i="1" dirty="0">
              <a:solidFill>
                <a:srgbClr val="006CB7"/>
              </a:solidFill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BCD0D-223B-49D3-8BBC-00393E13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Ilość wydanych decyzji </a:t>
            </a:r>
            <a:r>
              <a:rPr lang="pl-PL" dirty="0" err="1"/>
              <a:t>PnB</a:t>
            </a:r>
            <a:r>
              <a:rPr lang="pl-PL" dirty="0"/>
              <a:t> w Krakowie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2C2598D-D79C-4766-83B4-482C1C3EE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421613"/>
              </p:ext>
            </p:extLst>
          </p:nvPr>
        </p:nvGraphicFramePr>
        <p:xfrm>
          <a:off x="2160179" y="1844688"/>
          <a:ext cx="7727740" cy="427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92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szablon UMK">
      <a:dk1>
        <a:srgbClr val="0063AF"/>
      </a:dk1>
      <a:lt1>
        <a:sysClr val="window" lastClr="FFFFFF"/>
      </a:lt1>
      <a:dk2>
        <a:srgbClr val="000000"/>
      </a:dk2>
      <a:lt2>
        <a:srgbClr val="E7E6E6"/>
      </a:lt2>
      <a:accent1>
        <a:srgbClr val="512078"/>
      </a:accent1>
      <a:accent2>
        <a:srgbClr val="DC0613"/>
      </a:accent2>
      <a:accent3>
        <a:srgbClr val="74AF27"/>
      </a:accent3>
      <a:accent4>
        <a:srgbClr val="0099D4"/>
      </a:accent4>
      <a:accent5>
        <a:srgbClr val="F0B500"/>
      </a:accent5>
      <a:accent6>
        <a:srgbClr val="ACABAB"/>
      </a:accent6>
      <a:hlink>
        <a:srgbClr val="0063AF"/>
      </a:hlink>
      <a:folHlink>
        <a:srgbClr val="0063AF"/>
      </a:folHlink>
    </a:clrScheme>
    <a:fontScheme name="UM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zablon UMK">
    <a:dk1>
      <a:srgbClr val="0063AF"/>
    </a:dk1>
    <a:lt1>
      <a:sysClr val="window" lastClr="FFFFFF"/>
    </a:lt1>
    <a:dk2>
      <a:srgbClr val="000000"/>
    </a:dk2>
    <a:lt2>
      <a:srgbClr val="E7E6E6"/>
    </a:lt2>
    <a:accent1>
      <a:srgbClr val="512078"/>
    </a:accent1>
    <a:accent2>
      <a:srgbClr val="DC0613"/>
    </a:accent2>
    <a:accent3>
      <a:srgbClr val="74AF27"/>
    </a:accent3>
    <a:accent4>
      <a:srgbClr val="0099D4"/>
    </a:accent4>
    <a:accent5>
      <a:srgbClr val="F0B500"/>
    </a:accent5>
    <a:accent6>
      <a:srgbClr val="ACABAB"/>
    </a:accent6>
    <a:hlink>
      <a:srgbClr val="0063AF"/>
    </a:hlink>
    <a:folHlink>
      <a:srgbClr val="0063AF"/>
    </a:folHlink>
  </a:clrScheme>
</a:themeOverride>
</file>

<file path=ppt/theme/themeOverride2.xml><?xml version="1.0" encoding="utf-8"?>
<a:themeOverride xmlns:a="http://schemas.openxmlformats.org/drawingml/2006/main">
  <a:clrScheme name="szablon UMK">
    <a:dk1>
      <a:srgbClr val="0063AF"/>
    </a:dk1>
    <a:lt1>
      <a:sysClr val="window" lastClr="FFFFFF"/>
    </a:lt1>
    <a:dk2>
      <a:srgbClr val="000000"/>
    </a:dk2>
    <a:lt2>
      <a:srgbClr val="E7E6E6"/>
    </a:lt2>
    <a:accent1>
      <a:srgbClr val="512078"/>
    </a:accent1>
    <a:accent2>
      <a:srgbClr val="DC0613"/>
    </a:accent2>
    <a:accent3>
      <a:srgbClr val="74AF27"/>
    </a:accent3>
    <a:accent4>
      <a:srgbClr val="0099D4"/>
    </a:accent4>
    <a:accent5>
      <a:srgbClr val="F0B500"/>
    </a:accent5>
    <a:accent6>
      <a:srgbClr val="ACABAB"/>
    </a:accent6>
    <a:hlink>
      <a:srgbClr val="0063AF"/>
    </a:hlink>
    <a:folHlink>
      <a:srgbClr val="0063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596</Words>
  <Application>Microsoft Office PowerPoint</Application>
  <PresentationFormat>Panoramiczny</PresentationFormat>
  <Paragraphs>104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Lato</vt:lpstr>
      <vt:lpstr>Lato Black</vt:lpstr>
      <vt:lpstr>Times New Roman</vt:lpstr>
      <vt:lpstr>Motyw pakietu Office</vt:lpstr>
      <vt:lpstr>PROCES BUDOWLANY   </vt:lpstr>
      <vt:lpstr>Umocowanie prawne</vt:lpstr>
      <vt:lpstr>Schemat postępowania w sprawie wydania decyzji pozwolenia na budowę</vt:lpstr>
      <vt:lpstr>3 egzemplarze projektu – 3 części</vt:lpstr>
      <vt:lpstr>Obowiązki organu architektoniczno-budowlanego</vt:lpstr>
      <vt:lpstr>Art. 35 ustawy Prawo budowlane</vt:lpstr>
      <vt:lpstr>Art. 35 ustawy Prawo budowlane - cd</vt:lpstr>
      <vt:lpstr>65 dni – brak przekroczeń terminów</vt:lpstr>
      <vt:lpstr>Ilość wydanych decyzji PnB w Krakowie</vt:lpstr>
      <vt:lpstr>PnB budynki jednorodzinne</vt:lpstr>
      <vt:lpstr>PnB budynki wielorodzinne</vt:lpstr>
      <vt:lpstr>Decyzje Zgody na Realizację Inwestycji Drogowej ZRID</vt:lpstr>
      <vt:lpstr>Porównanie największych miast</vt:lpstr>
      <vt:lpstr>Porównanie największych miast</vt:lpstr>
      <vt:lpstr>Ilość decyzji PnB w Krakowie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Balcerzyk</dc:creator>
  <cp:lastModifiedBy>Piotr Czupryński</cp:lastModifiedBy>
  <cp:revision>432</cp:revision>
  <cp:lastPrinted>2018-07-05T07:35:52Z</cp:lastPrinted>
  <dcterms:created xsi:type="dcterms:W3CDTF">2017-05-26T08:53:19Z</dcterms:created>
  <dcterms:modified xsi:type="dcterms:W3CDTF">2022-05-08T17:41:56Z</dcterms:modified>
</cp:coreProperties>
</file>