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312" r:id="rId2"/>
    <p:sldId id="315" r:id="rId3"/>
    <p:sldId id="323" r:id="rId4"/>
    <p:sldId id="320" r:id="rId5"/>
    <p:sldId id="329" r:id="rId6"/>
    <p:sldId id="328" r:id="rId7"/>
    <p:sldId id="327" r:id="rId8"/>
    <p:sldId id="326" r:id="rId9"/>
    <p:sldId id="333" r:id="rId10"/>
    <p:sldId id="332" r:id="rId11"/>
    <p:sldId id="331" r:id="rId12"/>
    <p:sldId id="335" r:id="rId13"/>
    <p:sldId id="342" r:id="rId14"/>
    <p:sldId id="343" r:id="rId15"/>
    <p:sldId id="334" r:id="rId16"/>
    <p:sldId id="341" r:id="rId17"/>
  </p:sldIdLst>
  <p:sldSz cx="12192000" cy="6858000"/>
  <p:notesSz cx="6797675" cy="9926638"/>
  <p:defaultTextStyle>
    <a:defPPr>
      <a:defRPr lang="pl-P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Lato" panose="020F0502020204030203" pitchFamily="34" charset="-18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Lato" panose="020F0502020204030203" pitchFamily="34" charset="-18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Lato" panose="020F0502020204030203" pitchFamily="34" charset="-18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Lato" panose="020F0502020204030203" pitchFamily="34" charset="-18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Lato" panose="020F0502020204030203" pitchFamily="34" charset="-18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Lato" panose="020F0502020204030203" pitchFamily="34" charset="-18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Lato" panose="020F0502020204030203" pitchFamily="34" charset="-18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Lato" panose="020F0502020204030203" pitchFamily="34" charset="-18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Lato" panose="020F0502020204030203" pitchFamily="34" charset="-18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5110">
          <p15:clr>
            <a:srgbClr val="A4A3A4"/>
          </p15:clr>
        </p15:guide>
        <p15:guide id="4" pos="257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00"/>
    <a:srgbClr val="08764C"/>
    <a:srgbClr val="FF0000"/>
    <a:srgbClr val="006600"/>
    <a:srgbClr val="006CB7"/>
    <a:srgbClr val="CC9966"/>
    <a:srgbClr val="996633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8" autoAdjust="0"/>
    <p:restoredTop sz="76800" autoAdjust="0"/>
  </p:normalViewPr>
  <p:slideViewPr>
    <p:cSldViewPr snapToGrid="0" showGuides="1">
      <p:cViewPr varScale="1">
        <p:scale>
          <a:sx n="96" d="100"/>
          <a:sy n="96" d="100"/>
        </p:scale>
        <p:origin x="102" y="372"/>
      </p:cViewPr>
      <p:guideLst>
        <p:guide orient="horz" pos="2160"/>
        <p:guide pos="3840"/>
        <p:guide pos="5110"/>
        <p:guide pos="257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gmk.local\dane\AU\kadziolkaa\Kadziolka_Ania\_______________AKA%20od%202011\KIERO\AKC%20dyr\KONFERENCJA%20kwiecien%202022\s&#322;upki%202018%20do%20202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gmk.local\dane\AU\kadziolkaa\Kadziolka_Ania\_______________AKA%20od%202011\KIERO\AKC%20dyr\KONFERENCJA%20kwiecien%202022\s&#322;upki%202018%20do%20202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gmk.local\dane\AU\kadziolkaa\Kadziolka_Ania\_______________AKA%20od%202011\KIERO\AKC%20dyr\KONFERENCJA%20kwiecien%202022\s&#322;upki%202018%20do%202021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gmk.local\dane\AU\kadziolkaa\Kadziolka_Ania\_______________AKA%20od%202011\KIERO\AKC%20dyr\KONFERENCJA%20kwiecien%202022\s&#322;upki%202018%20do%202021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gmk.local\dane\AU\kadziolkaa\Kadziolka_Ania\_______________AKA%20od%202011\KIERO\AKC%20dyr\KONFERENCJA%20kwiecien%202022\s&#322;upki%202018%20do%202021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gmk.local\dane\AU\kadziolkaa\Kadziolka_Ania\_______________AKA%20od%202011\KIERO\AKC%20dyr\KONFERENCJA%20kwiecien%202022\s&#322;upki%20PnB%202018%20do%202021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gmk.local\dane\AU\kadziolkaa\Kadziolka_Ania\_______________AKA%20od%202011\KIERO\AKC%20dyr\KONFERENCJA%20kwiecien%202022\s&#322;upki%20PnB%202018%20do%202021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\\gmk.local\dane\AU\kadziolkaa\Kadziolka_Ania\_______________AKA%20od%202011\KIERO\AKC%20dyr\KONFERENCJA%20kwiecien%202022\s&#322;upki%20PnB%202018%20do%202021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\\gmk.local\dane\AU\kadziolkaa\Kadziolka_Ania\_______________AKA%20od%202011\KIERO\AKC%20dyr\KONFERENCJA%20kwiecien%202022\s&#322;upki%20PnB%202018%20do%202021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Arkusz1!$A$3</c:f>
              <c:strCache>
                <c:ptCount val="1"/>
                <c:pt idx="0">
                  <c:v>ilość wpływu wniosków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Arkusz1!$B$2:$E$2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Arkusz1!$B$3:$E$3</c:f>
              <c:numCache>
                <c:formatCode>General</c:formatCode>
                <c:ptCount val="4"/>
                <c:pt idx="0">
                  <c:v>5345</c:v>
                </c:pt>
                <c:pt idx="1">
                  <c:v>5069</c:v>
                </c:pt>
                <c:pt idx="2">
                  <c:v>4143</c:v>
                </c:pt>
                <c:pt idx="3">
                  <c:v>3988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C0-4799-BDF3-6865C40506ED}"/>
            </c:ext>
          </c:extLst>
        </c:ser>
        <c:ser>
          <c:idx val="1"/>
          <c:order val="1"/>
          <c:tx>
            <c:strRef>
              <c:f>Arkusz1!$A$4</c:f>
              <c:strCache>
                <c:ptCount val="1"/>
                <c:pt idx="0">
                  <c:v>ilość wydanych decyzji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Arkusz1!$B$2:$E$2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Arkusz1!$B$4:$E$4</c:f>
              <c:numCache>
                <c:formatCode>General</c:formatCode>
                <c:ptCount val="4"/>
                <c:pt idx="0">
                  <c:v>4515</c:v>
                </c:pt>
                <c:pt idx="1">
                  <c:v>4509</c:v>
                </c:pt>
                <c:pt idx="2">
                  <c:v>3573</c:v>
                </c:pt>
                <c:pt idx="3">
                  <c:v>3128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DC0-4799-BDF3-6865C40506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14297584"/>
        <c:axId val="618919936"/>
      </c:barChart>
      <c:catAx>
        <c:axId val="614297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618919936"/>
        <c:crosses val="autoZero"/>
        <c:auto val="1"/>
        <c:lblAlgn val="ctr"/>
        <c:lblOffset val="100"/>
        <c:noMultiLvlLbl val="0"/>
      </c:catAx>
      <c:valAx>
        <c:axId val="618919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614297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/>
              <a:t>budynki jednorodzinne - ilość budynków</a:t>
            </a:r>
            <a:r>
              <a:rPr lang="pl-PL" baseline="0"/>
              <a:t> </a:t>
            </a:r>
            <a:endParaRPr lang="pl-PL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jednor!$A$2</c:f>
              <c:strCache>
                <c:ptCount val="1"/>
                <c:pt idx="0">
                  <c:v>budynki jednorodzinne ilość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jednor!$B$1:$Q$1</c:f>
              <c:strCache>
                <c:ptCount val="16"/>
                <c:pt idx="0">
                  <c:v>2018-1</c:v>
                </c:pt>
                <c:pt idx="1">
                  <c:v>2018-2</c:v>
                </c:pt>
                <c:pt idx="2">
                  <c:v>2018-3</c:v>
                </c:pt>
                <c:pt idx="3">
                  <c:v>2018-4</c:v>
                </c:pt>
                <c:pt idx="4">
                  <c:v>2019-1</c:v>
                </c:pt>
                <c:pt idx="5">
                  <c:v>2019-2</c:v>
                </c:pt>
                <c:pt idx="6">
                  <c:v>2019-3</c:v>
                </c:pt>
                <c:pt idx="7">
                  <c:v>2019-4</c:v>
                </c:pt>
                <c:pt idx="8">
                  <c:v>2020-1</c:v>
                </c:pt>
                <c:pt idx="9">
                  <c:v>2020-2</c:v>
                </c:pt>
                <c:pt idx="10">
                  <c:v>2020-3</c:v>
                </c:pt>
                <c:pt idx="11">
                  <c:v>2020-4</c:v>
                </c:pt>
                <c:pt idx="12">
                  <c:v>2021-1</c:v>
                </c:pt>
                <c:pt idx="13">
                  <c:v>2021-2</c:v>
                </c:pt>
                <c:pt idx="14">
                  <c:v>2021-3</c:v>
                </c:pt>
                <c:pt idx="15">
                  <c:v>2021-4</c:v>
                </c:pt>
              </c:strCache>
            </c:strRef>
          </c:cat>
          <c:val>
            <c:numRef>
              <c:f>jednor!$B$2:$Q$2</c:f>
              <c:numCache>
                <c:formatCode>General</c:formatCode>
                <c:ptCount val="16"/>
                <c:pt idx="0">
                  <c:v>104</c:v>
                </c:pt>
                <c:pt idx="1">
                  <c:v>152</c:v>
                </c:pt>
                <c:pt idx="2">
                  <c:v>148</c:v>
                </c:pt>
                <c:pt idx="3">
                  <c:v>200</c:v>
                </c:pt>
                <c:pt idx="4">
                  <c:v>185</c:v>
                </c:pt>
                <c:pt idx="5">
                  <c:v>119</c:v>
                </c:pt>
                <c:pt idx="6">
                  <c:v>141</c:v>
                </c:pt>
                <c:pt idx="7">
                  <c:v>124</c:v>
                </c:pt>
                <c:pt idx="8">
                  <c:v>99</c:v>
                </c:pt>
                <c:pt idx="9">
                  <c:v>162</c:v>
                </c:pt>
                <c:pt idx="10">
                  <c:v>151</c:v>
                </c:pt>
                <c:pt idx="11">
                  <c:v>167</c:v>
                </c:pt>
                <c:pt idx="12">
                  <c:v>141</c:v>
                </c:pt>
                <c:pt idx="13">
                  <c:v>150</c:v>
                </c:pt>
                <c:pt idx="14">
                  <c:v>134</c:v>
                </c:pt>
                <c:pt idx="15">
                  <c:v>142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4E-40DF-950A-37C41F3D9E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54661984"/>
        <c:axId val="1128067408"/>
      </c:barChart>
      <c:catAx>
        <c:axId val="1054661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128067408"/>
        <c:crosses val="autoZero"/>
        <c:auto val="1"/>
        <c:lblAlgn val="ctr"/>
        <c:lblOffset val="100"/>
        <c:noMultiLvlLbl val="0"/>
      </c:catAx>
      <c:valAx>
        <c:axId val="1128067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0546619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/>
              <a:t>budynki</a:t>
            </a:r>
            <a:r>
              <a:rPr lang="en-US" dirty="0"/>
              <a:t> </a:t>
            </a:r>
            <a:r>
              <a:rPr lang="en-US" dirty="0" err="1"/>
              <a:t>jednorodzinne</a:t>
            </a:r>
            <a:r>
              <a:rPr lang="en-US" dirty="0"/>
              <a:t> </a:t>
            </a:r>
            <a:r>
              <a:rPr lang="pl-PL" dirty="0"/>
              <a:t> - suma </a:t>
            </a:r>
            <a:r>
              <a:rPr lang="en-US" dirty="0" err="1"/>
              <a:t>powierzchni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jednor!$A$3</c:f>
              <c:strCache>
                <c:ptCount val="1"/>
                <c:pt idx="0">
                  <c:v>budynki jednorodzinne powierzchnia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jednor!$B$1:$Q$1</c:f>
              <c:strCache>
                <c:ptCount val="16"/>
                <c:pt idx="0">
                  <c:v>2018-1</c:v>
                </c:pt>
                <c:pt idx="1">
                  <c:v>2018-2</c:v>
                </c:pt>
                <c:pt idx="2">
                  <c:v>2018-3</c:v>
                </c:pt>
                <c:pt idx="3">
                  <c:v>2018-4</c:v>
                </c:pt>
                <c:pt idx="4">
                  <c:v>2019-1</c:v>
                </c:pt>
                <c:pt idx="5">
                  <c:v>2019-2</c:v>
                </c:pt>
                <c:pt idx="6">
                  <c:v>2019-3</c:v>
                </c:pt>
                <c:pt idx="7">
                  <c:v>2019-4</c:v>
                </c:pt>
                <c:pt idx="8">
                  <c:v>2020-1</c:v>
                </c:pt>
                <c:pt idx="9">
                  <c:v>2020-2</c:v>
                </c:pt>
                <c:pt idx="10">
                  <c:v>2020-3</c:v>
                </c:pt>
                <c:pt idx="11">
                  <c:v>2020-4</c:v>
                </c:pt>
                <c:pt idx="12">
                  <c:v>2021-1</c:v>
                </c:pt>
                <c:pt idx="13">
                  <c:v>2021-2</c:v>
                </c:pt>
                <c:pt idx="14">
                  <c:v>2021-3</c:v>
                </c:pt>
                <c:pt idx="15">
                  <c:v>2021-4</c:v>
                </c:pt>
              </c:strCache>
            </c:strRef>
          </c:cat>
          <c:val>
            <c:numRef>
              <c:f>jednor!$B$3:$Q$3</c:f>
              <c:numCache>
                <c:formatCode>General</c:formatCode>
                <c:ptCount val="16"/>
                <c:pt idx="0">
                  <c:v>18062</c:v>
                </c:pt>
                <c:pt idx="1">
                  <c:v>27752</c:v>
                </c:pt>
                <c:pt idx="2">
                  <c:v>25848</c:v>
                </c:pt>
                <c:pt idx="3">
                  <c:v>29422</c:v>
                </c:pt>
                <c:pt idx="4">
                  <c:v>30039</c:v>
                </c:pt>
                <c:pt idx="5">
                  <c:v>19208</c:v>
                </c:pt>
                <c:pt idx="6">
                  <c:v>24146</c:v>
                </c:pt>
                <c:pt idx="7">
                  <c:v>20345</c:v>
                </c:pt>
                <c:pt idx="8">
                  <c:v>16245</c:v>
                </c:pt>
                <c:pt idx="9">
                  <c:v>24068</c:v>
                </c:pt>
                <c:pt idx="10">
                  <c:v>26063</c:v>
                </c:pt>
                <c:pt idx="11">
                  <c:v>27702</c:v>
                </c:pt>
                <c:pt idx="12">
                  <c:v>22792</c:v>
                </c:pt>
                <c:pt idx="13">
                  <c:v>24116</c:v>
                </c:pt>
                <c:pt idx="14">
                  <c:v>22056</c:v>
                </c:pt>
                <c:pt idx="15">
                  <c:v>23221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16-4C45-859A-DF88278A51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30286368"/>
        <c:axId val="1132690368"/>
      </c:barChart>
      <c:catAx>
        <c:axId val="1130286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132690368"/>
        <c:crosses val="autoZero"/>
        <c:auto val="1"/>
        <c:lblAlgn val="ctr"/>
        <c:lblOffset val="100"/>
        <c:noMultiLvlLbl val="0"/>
      </c:catAx>
      <c:valAx>
        <c:axId val="1132690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1302863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/>
              <a:t>budynki wielorodzinne - ilość budynków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wielor!$A$2</c:f>
              <c:strCache>
                <c:ptCount val="1"/>
                <c:pt idx="0">
                  <c:v>budynki wielorodzinne ilość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wielor!$B$1:$Q$1</c:f>
              <c:strCache>
                <c:ptCount val="16"/>
                <c:pt idx="0">
                  <c:v>2018-1</c:v>
                </c:pt>
                <c:pt idx="1">
                  <c:v>2018-2</c:v>
                </c:pt>
                <c:pt idx="2">
                  <c:v>2018-3</c:v>
                </c:pt>
                <c:pt idx="3">
                  <c:v>2018-4</c:v>
                </c:pt>
                <c:pt idx="4">
                  <c:v>2019-1</c:v>
                </c:pt>
                <c:pt idx="5">
                  <c:v>2019-2</c:v>
                </c:pt>
                <c:pt idx="6">
                  <c:v>2019-3</c:v>
                </c:pt>
                <c:pt idx="7">
                  <c:v>2019-4</c:v>
                </c:pt>
                <c:pt idx="8">
                  <c:v>2020-1</c:v>
                </c:pt>
                <c:pt idx="9">
                  <c:v>2020-2</c:v>
                </c:pt>
                <c:pt idx="10">
                  <c:v>2020-3</c:v>
                </c:pt>
                <c:pt idx="11">
                  <c:v>2020-4</c:v>
                </c:pt>
                <c:pt idx="12">
                  <c:v>2021-1</c:v>
                </c:pt>
                <c:pt idx="13">
                  <c:v>2021-2</c:v>
                </c:pt>
                <c:pt idx="14">
                  <c:v>2021-3</c:v>
                </c:pt>
                <c:pt idx="15">
                  <c:v>2021-4</c:v>
                </c:pt>
              </c:strCache>
            </c:strRef>
          </c:cat>
          <c:val>
            <c:numRef>
              <c:f>wielor!$B$2:$Q$2</c:f>
              <c:numCache>
                <c:formatCode>General</c:formatCode>
                <c:ptCount val="16"/>
                <c:pt idx="0">
                  <c:v>74</c:v>
                </c:pt>
                <c:pt idx="1">
                  <c:v>55</c:v>
                </c:pt>
                <c:pt idx="2">
                  <c:v>36</c:v>
                </c:pt>
                <c:pt idx="3">
                  <c:v>33</c:v>
                </c:pt>
                <c:pt idx="4">
                  <c:v>27</c:v>
                </c:pt>
                <c:pt idx="5">
                  <c:v>29</c:v>
                </c:pt>
                <c:pt idx="6">
                  <c:v>46</c:v>
                </c:pt>
                <c:pt idx="7">
                  <c:v>35</c:v>
                </c:pt>
                <c:pt idx="8">
                  <c:v>26</c:v>
                </c:pt>
                <c:pt idx="9">
                  <c:v>28</c:v>
                </c:pt>
                <c:pt idx="10">
                  <c:v>46</c:v>
                </c:pt>
                <c:pt idx="11">
                  <c:v>42</c:v>
                </c:pt>
                <c:pt idx="12">
                  <c:v>25</c:v>
                </c:pt>
                <c:pt idx="13">
                  <c:v>28</c:v>
                </c:pt>
                <c:pt idx="14">
                  <c:v>46</c:v>
                </c:pt>
                <c:pt idx="15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4E-4145-8C64-D9DBBA3C4D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30280368"/>
        <c:axId val="1129930192"/>
      </c:barChart>
      <c:catAx>
        <c:axId val="1130280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129930192"/>
        <c:crosses val="autoZero"/>
        <c:auto val="1"/>
        <c:lblAlgn val="ctr"/>
        <c:lblOffset val="100"/>
        <c:noMultiLvlLbl val="0"/>
      </c:catAx>
      <c:valAx>
        <c:axId val="1129930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1302803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dirty="0"/>
              <a:t>Decyzje ZRID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zridy!$A$2</c:f>
              <c:strCache>
                <c:ptCount val="1"/>
                <c:pt idx="0">
                  <c:v>ilość wpływu wniosków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zridy!$B$1:$E$1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zridy!$B$2:$E$2</c:f>
              <c:numCache>
                <c:formatCode>General</c:formatCode>
                <c:ptCount val="4"/>
                <c:pt idx="0">
                  <c:v>44</c:v>
                </c:pt>
                <c:pt idx="1">
                  <c:v>25</c:v>
                </c:pt>
                <c:pt idx="2">
                  <c:v>29</c:v>
                </c:pt>
                <c:pt idx="3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35-4CE6-A971-F188270EC228}"/>
            </c:ext>
          </c:extLst>
        </c:ser>
        <c:ser>
          <c:idx val="1"/>
          <c:order val="1"/>
          <c:tx>
            <c:strRef>
              <c:f>zridy!$A$3</c:f>
              <c:strCache>
                <c:ptCount val="1"/>
                <c:pt idx="0">
                  <c:v>ilość wydanych decyzji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zridy!$B$1:$E$1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zridy!$B$3:$E$3</c:f>
              <c:numCache>
                <c:formatCode>General</c:formatCode>
                <c:ptCount val="4"/>
                <c:pt idx="0">
                  <c:v>20</c:v>
                </c:pt>
                <c:pt idx="1">
                  <c:v>24</c:v>
                </c:pt>
                <c:pt idx="2">
                  <c:v>26</c:v>
                </c:pt>
                <c:pt idx="3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A35-4CE6-A971-F188270EC2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05242495"/>
        <c:axId val="1207357775"/>
      </c:barChart>
      <c:catAx>
        <c:axId val="12052424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207357775"/>
        <c:crosses val="autoZero"/>
        <c:auto val="1"/>
        <c:lblAlgn val="ctr"/>
        <c:lblOffset val="100"/>
        <c:noMultiLvlLbl val="0"/>
      </c:catAx>
      <c:valAx>
        <c:axId val="12073577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2052424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/>
              <a:t>Powierzchnia miast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miasta!$B$5:$C$14</c:f>
              <c:strCache>
                <c:ptCount val="10"/>
                <c:pt idx="0">
                  <c:v>Warszawa</c:v>
                </c:pt>
                <c:pt idx="1">
                  <c:v>Kraków</c:v>
                </c:pt>
                <c:pt idx="2">
                  <c:v>Szczecin</c:v>
                </c:pt>
                <c:pt idx="3">
                  <c:v>Łódź</c:v>
                </c:pt>
                <c:pt idx="4">
                  <c:v>Wrocław</c:v>
                </c:pt>
                <c:pt idx="5">
                  <c:v>Zielona Góra</c:v>
                </c:pt>
                <c:pt idx="6">
                  <c:v>Gdańsk</c:v>
                </c:pt>
                <c:pt idx="7">
                  <c:v>Poznań</c:v>
                </c:pt>
                <c:pt idx="8">
                  <c:v>Świnoujście</c:v>
                </c:pt>
                <c:pt idx="9">
                  <c:v>Dąbrowa Górnicza</c:v>
                </c:pt>
              </c:strCache>
            </c:strRef>
          </c:cat>
          <c:val>
            <c:numRef>
              <c:f>miasta!$D$5:$D$14</c:f>
              <c:numCache>
                <c:formatCode>#,##0</c:formatCode>
                <c:ptCount val="10"/>
                <c:pt idx="0">
                  <c:v>51724</c:v>
                </c:pt>
                <c:pt idx="1">
                  <c:v>32685</c:v>
                </c:pt>
                <c:pt idx="2">
                  <c:v>30060</c:v>
                </c:pt>
                <c:pt idx="3">
                  <c:v>29325</c:v>
                </c:pt>
                <c:pt idx="4">
                  <c:v>29282</c:v>
                </c:pt>
                <c:pt idx="5">
                  <c:v>27832</c:v>
                </c:pt>
                <c:pt idx="6">
                  <c:v>26196</c:v>
                </c:pt>
                <c:pt idx="7">
                  <c:v>26191</c:v>
                </c:pt>
                <c:pt idx="8">
                  <c:v>20207</c:v>
                </c:pt>
                <c:pt idx="9">
                  <c:v>18873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19-48C3-B7C8-971901A25A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42649664"/>
        <c:axId val="1479946208"/>
      </c:barChart>
      <c:catAx>
        <c:axId val="1542649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479946208"/>
        <c:crosses val="autoZero"/>
        <c:auto val="1"/>
        <c:lblAlgn val="ctr"/>
        <c:lblOffset val="100"/>
        <c:noMultiLvlLbl val="0"/>
      </c:catAx>
      <c:valAx>
        <c:axId val="1479946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542649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/>
              <a:t>Gęstość zaludnienia</a:t>
            </a:r>
            <a:r>
              <a:rPr lang="pl-PL" baseline="0"/>
              <a:t> w miastach</a:t>
            </a:r>
            <a:endParaRPr lang="pl-PL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miasta!$G$5:$H$14</c:f>
              <c:strCache>
                <c:ptCount val="10"/>
                <c:pt idx="0">
                  <c:v>Warszawa</c:v>
                </c:pt>
                <c:pt idx="1">
                  <c:v>Kraków</c:v>
                </c:pt>
                <c:pt idx="2">
                  <c:v>Łódź</c:v>
                </c:pt>
                <c:pt idx="3">
                  <c:v>Wrocław</c:v>
                </c:pt>
                <c:pt idx="4">
                  <c:v>Poznań</c:v>
                </c:pt>
                <c:pt idx="5">
                  <c:v>Gdańsk</c:v>
                </c:pt>
                <c:pt idx="6">
                  <c:v>Szczecin</c:v>
                </c:pt>
                <c:pt idx="7">
                  <c:v>Bydgoszcz</c:v>
                </c:pt>
                <c:pt idx="8">
                  <c:v>Lublin</c:v>
                </c:pt>
                <c:pt idx="9">
                  <c:v>Białystok</c:v>
                </c:pt>
              </c:strCache>
            </c:strRef>
          </c:cat>
          <c:val>
            <c:numRef>
              <c:f>miasta!$I$5:$I$14</c:f>
              <c:numCache>
                <c:formatCode>#,##0</c:formatCode>
                <c:ptCount val="10"/>
                <c:pt idx="0">
                  <c:v>1793579</c:v>
                </c:pt>
                <c:pt idx="1">
                  <c:v>780981</c:v>
                </c:pt>
                <c:pt idx="2">
                  <c:v>677286</c:v>
                </c:pt>
                <c:pt idx="3">
                  <c:v>643782</c:v>
                </c:pt>
                <c:pt idx="4">
                  <c:v>533830</c:v>
                </c:pt>
                <c:pt idx="5">
                  <c:v>471252</c:v>
                </c:pt>
                <c:pt idx="6">
                  <c:v>400990</c:v>
                </c:pt>
                <c:pt idx="7">
                  <c:v>346749</c:v>
                </c:pt>
                <c:pt idx="8">
                  <c:v>339547</c:v>
                </c:pt>
                <c:pt idx="9">
                  <c:v>297585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A7-4E1B-8E87-09B16443C4E6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miasta!$G$5:$H$14</c:f>
              <c:strCache>
                <c:ptCount val="10"/>
                <c:pt idx="0">
                  <c:v>Warszawa</c:v>
                </c:pt>
                <c:pt idx="1">
                  <c:v>Kraków</c:v>
                </c:pt>
                <c:pt idx="2">
                  <c:v>Łódź</c:v>
                </c:pt>
                <c:pt idx="3">
                  <c:v>Wrocław</c:v>
                </c:pt>
                <c:pt idx="4">
                  <c:v>Poznań</c:v>
                </c:pt>
                <c:pt idx="5">
                  <c:v>Gdańsk</c:v>
                </c:pt>
                <c:pt idx="6">
                  <c:v>Szczecin</c:v>
                </c:pt>
                <c:pt idx="7">
                  <c:v>Bydgoszcz</c:v>
                </c:pt>
                <c:pt idx="8">
                  <c:v>Lublin</c:v>
                </c:pt>
                <c:pt idx="9">
                  <c:v>Białystok</c:v>
                </c:pt>
              </c:strCache>
            </c:strRef>
          </c:cat>
          <c:val>
            <c:numRef>
              <c:f>miasta!$J$5:$J$14</c:f>
              <c:numCache>
                <c:formatCode>General</c:formatCode>
                <c:ptCount val="10"/>
                <c:pt idx="0">
                  <c:v>3437</c:v>
                </c:pt>
                <c:pt idx="1">
                  <c:v>2359</c:v>
                </c:pt>
                <c:pt idx="2">
                  <c:v>2337</c:v>
                </c:pt>
                <c:pt idx="3">
                  <c:v>2188</c:v>
                </c:pt>
                <c:pt idx="4">
                  <c:v>2048</c:v>
                </c:pt>
                <c:pt idx="5">
                  <c:v>1781</c:v>
                </c:pt>
                <c:pt idx="6">
                  <c:v>1339</c:v>
                </c:pt>
                <c:pt idx="7">
                  <c:v>1990</c:v>
                </c:pt>
                <c:pt idx="8">
                  <c:v>2303</c:v>
                </c:pt>
                <c:pt idx="9">
                  <c:v>2913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EA7-4E1B-8E87-09B16443C4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89695936"/>
        <c:axId val="1542241776"/>
      </c:barChart>
      <c:catAx>
        <c:axId val="1689695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542241776"/>
        <c:crosses val="autoZero"/>
        <c:auto val="1"/>
        <c:lblAlgn val="ctr"/>
        <c:lblOffset val="100"/>
        <c:noMultiLvlLbl val="0"/>
      </c:catAx>
      <c:valAx>
        <c:axId val="1542241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689695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Arkusz2!$B$23:$B$24</c:f>
              <c:strCache>
                <c:ptCount val="2"/>
                <c:pt idx="0">
                  <c:v>mieszkania oddane do utkowania</c:v>
                </c:pt>
                <c:pt idx="1">
                  <c:v>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Arkusz2!$A$25:$A$31</c:f>
              <c:strCache>
                <c:ptCount val="7"/>
                <c:pt idx="0">
                  <c:v>Powiat m.Wrocław</c:v>
                </c:pt>
                <c:pt idx="1">
                  <c:v>Powiat m.Łódź</c:v>
                </c:pt>
                <c:pt idx="2">
                  <c:v>Powiat m.Kraków</c:v>
                </c:pt>
                <c:pt idx="3">
                  <c:v>Powiat m. st. Warszawa</c:v>
                </c:pt>
                <c:pt idx="4">
                  <c:v>Powiat m.Gdańsk</c:v>
                </c:pt>
                <c:pt idx="5">
                  <c:v>Powiat m.Poznań</c:v>
                </c:pt>
                <c:pt idx="6">
                  <c:v>Powiat m.Szczecin</c:v>
                </c:pt>
              </c:strCache>
            </c:strRef>
          </c:cat>
          <c:val>
            <c:numRef>
              <c:f>Arkusz2!$B$25:$B$31</c:f>
              <c:numCache>
                <c:formatCode>General</c:formatCode>
                <c:ptCount val="7"/>
                <c:pt idx="0">
                  <c:v>9444</c:v>
                </c:pt>
                <c:pt idx="1">
                  <c:v>2800</c:v>
                </c:pt>
                <c:pt idx="2">
                  <c:v>9606</c:v>
                </c:pt>
                <c:pt idx="3">
                  <c:v>23430</c:v>
                </c:pt>
                <c:pt idx="4">
                  <c:v>6861</c:v>
                </c:pt>
                <c:pt idx="5">
                  <c:v>4006</c:v>
                </c:pt>
                <c:pt idx="6">
                  <c:v>2299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00-433B-9F64-09AE2BDAA612}"/>
            </c:ext>
          </c:extLst>
        </c:ser>
        <c:ser>
          <c:idx val="1"/>
          <c:order val="1"/>
          <c:tx>
            <c:strRef>
              <c:f>Arkusz2!$C$23:$C$24</c:f>
              <c:strCache>
                <c:ptCount val="2"/>
                <c:pt idx="0">
                  <c:v>mieszkania oddane do utkowania</c:v>
                </c:pt>
                <c:pt idx="1">
                  <c:v>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Arkusz2!$A$25:$A$31</c:f>
              <c:strCache>
                <c:ptCount val="7"/>
                <c:pt idx="0">
                  <c:v>Powiat m.Wrocław</c:v>
                </c:pt>
                <c:pt idx="1">
                  <c:v>Powiat m.Łódź</c:v>
                </c:pt>
                <c:pt idx="2">
                  <c:v>Powiat m.Kraków</c:v>
                </c:pt>
                <c:pt idx="3">
                  <c:v>Powiat m. st. Warszawa</c:v>
                </c:pt>
                <c:pt idx="4">
                  <c:v>Powiat m.Gdańsk</c:v>
                </c:pt>
                <c:pt idx="5">
                  <c:v>Powiat m.Poznań</c:v>
                </c:pt>
                <c:pt idx="6">
                  <c:v>Powiat m.Szczecin</c:v>
                </c:pt>
              </c:strCache>
            </c:strRef>
          </c:cat>
          <c:val>
            <c:numRef>
              <c:f>Arkusz2!$C$25:$C$31</c:f>
              <c:numCache>
                <c:formatCode>General</c:formatCode>
                <c:ptCount val="7"/>
                <c:pt idx="0">
                  <c:v>11400</c:v>
                </c:pt>
                <c:pt idx="1">
                  <c:v>4202</c:v>
                </c:pt>
                <c:pt idx="2">
                  <c:v>13039</c:v>
                </c:pt>
                <c:pt idx="3">
                  <c:v>21599</c:v>
                </c:pt>
                <c:pt idx="4">
                  <c:v>7265</c:v>
                </c:pt>
                <c:pt idx="5">
                  <c:v>5043</c:v>
                </c:pt>
                <c:pt idx="6">
                  <c:v>3215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00-433B-9F64-09AE2BDAA612}"/>
            </c:ext>
          </c:extLst>
        </c:ser>
        <c:ser>
          <c:idx val="2"/>
          <c:order val="2"/>
          <c:tx>
            <c:strRef>
              <c:f>Arkusz2!$D$23:$D$24</c:f>
              <c:strCache>
                <c:ptCount val="2"/>
                <c:pt idx="0">
                  <c:v>mieszkania oddane do utkowania</c:v>
                </c:pt>
                <c:pt idx="1">
                  <c:v>2020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Arkusz2!$A$25:$A$31</c:f>
              <c:strCache>
                <c:ptCount val="7"/>
                <c:pt idx="0">
                  <c:v>Powiat m.Wrocław</c:v>
                </c:pt>
                <c:pt idx="1">
                  <c:v>Powiat m.Łódź</c:v>
                </c:pt>
                <c:pt idx="2">
                  <c:v>Powiat m.Kraków</c:v>
                </c:pt>
                <c:pt idx="3">
                  <c:v>Powiat m. st. Warszawa</c:v>
                </c:pt>
                <c:pt idx="4">
                  <c:v>Powiat m.Gdańsk</c:v>
                </c:pt>
                <c:pt idx="5">
                  <c:v>Powiat m.Poznań</c:v>
                </c:pt>
                <c:pt idx="6">
                  <c:v>Powiat m.Szczecin</c:v>
                </c:pt>
              </c:strCache>
            </c:strRef>
          </c:cat>
          <c:val>
            <c:numRef>
              <c:f>Arkusz2!$D$25:$D$31</c:f>
              <c:numCache>
                <c:formatCode>General</c:formatCode>
                <c:ptCount val="7"/>
                <c:pt idx="0">
                  <c:v>11010</c:v>
                </c:pt>
                <c:pt idx="1">
                  <c:v>5768</c:v>
                </c:pt>
                <c:pt idx="2">
                  <c:v>10158</c:v>
                </c:pt>
                <c:pt idx="3">
                  <c:v>23543</c:v>
                </c:pt>
                <c:pt idx="4">
                  <c:v>6558</c:v>
                </c:pt>
                <c:pt idx="5">
                  <c:v>4927</c:v>
                </c:pt>
                <c:pt idx="6">
                  <c:v>2659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F00-433B-9F64-09AE2BDAA6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30149968"/>
        <c:axId val="1630018528"/>
      </c:barChart>
      <c:catAx>
        <c:axId val="1630149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630018528"/>
        <c:crosses val="autoZero"/>
        <c:auto val="1"/>
        <c:lblAlgn val="ctr"/>
        <c:lblOffset val="100"/>
        <c:noMultiLvlLbl val="0"/>
      </c:catAx>
      <c:valAx>
        <c:axId val="1630018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630149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1111113435699853E-2"/>
          <c:y val="0.85342362320822374"/>
          <c:w val="0.86881718090521443"/>
          <c:h val="0.1267064295081546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/>
              <a:t>mieszkania których budowę rozpoczęto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Arkusz2!$B$12:$B$13</c:f>
              <c:strCache>
                <c:ptCount val="2"/>
                <c:pt idx="0">
                  <c:v>mieszkania których budowę rozpoczęto</c:v>
                </c:pt>
                <c:pt idx="1">
                  <c:v>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Arkusz2!$A$14:$A$20</c:f>
              <c:strCache>
                <c:ptCount val="7"/>
                <c:pt idx="0">
                  <c:v>Powiat m.Wrocław</c:v>
                </c:pt>
                <c:pt idx="1">
                  <c:v>Powiat m.Łódź</c:v>
                </c:pt>
                <c:pt idx="2">
                  <c:v>Powiat m.Kraków</c:v>
                </c:pt>
                <c:pt idx="3">
                  <c:v>Powiat m. st. Warszawa</c:v>
                </c:pt>
                <c:pt idx="4">
                  <c:v>Powiat m.Gdańsk</c:v>
                </c:pt>
                <c:pt idx="5">
                  <c:v>Powiat m.Poznań</c:v>
                </c:pt>
                <c:pt idx="6">
                  <c:v>Powiat m.Szczecin</c:v>
                </c:pt>
              </c:strCache>
            </c:strRef>
          </c:cat>
          <c:val>
            <c:numRef>
              <c:f>Arkusz2!$B$14:$B$20</c:f>
              <c:numCache>
                <c:formatCode>General</c:formatCode>
                <c:ptCount val="7"/>
                <c:pt idx="0">
                  <c:v>10997</c:v>
                </c:pt>
                <c:pt idx="1">
                  <c:v>3842</c:v>
                </c:pt>
                <c:pt idx="2">
                  <c:v>10070</c:v>
                </c:pt>
                <c:pt idx="3">
                  <c:v>24245</c:v>
                </c:pt>
                <c:pt idx="4">
                  <c:v>5904</c:v>
                </c:pt>
                <c:pt idx="5">
                  <c:v>5610</c:v>
                </c:pt>
                <c:pt idx="6">
                  <c:v>3071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21-4E0E-A324-ACE617426D42}"/>
            </c:ext>
          </c:extLst>
        </c:ser>
        <c:ser>
          <c:idx val="1"/>
          <c:order val="1"/>
          <c:tx>
            <c:strRef>
              <c:f>Arkusz2!$C$12:$C$13</c:f>
              <c:strCache>
                <c:ptCount val="2"/>
                <c:pt idx="0">
                  <c:v>mieszkania których budowę rozpoczęto</c:v>
                </c:pt>
                <c:pt idx="1">
                  <c:v>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Arkusz2!$A$14:$A$20</c:f>
              <c:strCache>
                <c:ptCount val="7"/>
                <c:pt idx="0">
                  <c:v>Powiat m.Wrocław</c:v>
                </c:pt>
                <c:pt idx="1">
                  <c:v>Powiat m.Łódź</c:v>
                </c:pt>
                <c:pt idx="2">
                  <c:v>Powiat m.Kraków</c:v>
                </c:pt>
                <c:pt idx="3">
                  <c:v>Powiat m. st. Warszawa</c:v>
                </c:pt>
                <c:pt idx="4">
                  <c:v>Powiat m.Gdańsk</c:v>
                </c:pt>
                <c:pt idx="5">
                  <c:v>Powiat m.Poznań</c:v>
                </c:pt>
                <c:pt idx="6">
                  <c:v>Powiat m.Szczecin</c:v>
                </c:pt>
              </c:strCache>
            </c:strRef>
          </c:cat>
          <c:val>
            <c:numRef>
              <c:f>Arkusz2!$C$14:$C$20</c:f>
              <c:numCache>
                <c:formatCode>General</c:formatCode>
                <c:ptCount val="7"/>
                <c:pt idx="0">
                  <c:v>12107</c:v>
                </c:pt>
                <c:pt idx="1">
                  <c:v>6708</c:v>
                </c:pt>
                <c:pt idx="2">
                  <c:v>10240</c:v>
                </c:pt>
                <c:pt idx="3">
                  <c:v>22259</c:v>
                </c:pt>
                <c:pt idx="4">
                  <c:v>7256</c:v>
                </c:pt>
                <c:pt idx="5">
                  <c:v>4273</c:v>
                </c:pt>
                <c:pt idx="6">
                  <c:v>2351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921-4E0E-A324-ACE617426D42}"/>
            </c:ext>
          </c:extLst>
        </c:ser>
        <c:ser>
          <c:idx val="2"/>
          <c:order val="2"/>
          <c:tx>
            <c:strRef>
              <c:f>Arkusz2!$D$12:$D$13</c:f>
              <c:strCache>
                <c:ptCount val="2"/>
                <c:pt idx="0">
                  <c:v>mieszkania których budowę rozpoczęto</c:v>
                </c:pt>
                <c:pt idx="1">
                  <c:v>2020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Arkusz2!$A$14:$A$20</c:f>
              <c:strCache>
                <c:ptCount val="7"/>
                <c:pt idx="0">
                  <c:v>Powiat m.Wrocław</c:v>
                </c:pt>
                <c:pt idx="1">
                  <c:v>Powiat m.Łódź</c:v>
                </c:pt>
                <c:pt idx="2">
                  <c:v>Powiat m.Kraków</c:v>
                </c:pt>
                <c:pt idx="3">
                  <c:v>Powiat m. st. Warszawa</c:v>
                </c:pt>
                <c:pt idx="4">
                  <c:v>Powiat m.Gdańsk</c:v>
                </c:pt>
                <c:pt idx="5">
                  <c:v>Powiat m.Poznań</c:v>
                </c:pt>
                <c:pt idx="6">
                  <c:v>Powiat m.Szczecin</c:v>
                </c:pt>
              </c:strCache>
            </c:strRef>
          </c:cat>
          <c:val>
            <c:numRef>
              <c:f>Arkusz2!$D$14:$D$20</c:f>
              <c:numCache>
                <c:formatCode>General</c:formatCode>
                <c:ptCount val="7"/>
                <c:pt idx="0">
                  <c:v>7605</c:v>
                </c:pt>
                <c:pt idx="1">
                  <c:v>4037</c:v>
                </c:pt>
                <c:pt idx="2">
                  <c:v>9010</c:v>
                </c:pt>
                <c:pt idx="3">
                  <c:v>15254</c:v>
                </c:pt>
                <c:pt idx="4">
                  <c:v>7143</c:v>
                </c:pt>
                <c:pt idx="5">
                  <c:v>4199</c:v>
                </c:pt>
                <c:pt idx="6">
                  <c:v>2898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921-4E0E-A324-ACE617426D42}"/>
            </c:ext>
          </c:extLst>
        </c:ser>
        <c:ser>
          <c:idx val="3"/>
          <c:order val="3"/>
          <c:tx>
            <c:strRef>
              <c:f>Arkusz2!$E$12:$E$13</c:f>
              <c:strCache>
                <c:ptCount val="2"/>
                <c:pt idx="0">
                  <c:v>mieszkania których budowę rozpoczęto</c:v>
                </c:pt>
                <c:pt idx="1">
                  <c:v>2021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Arkusz2!$A$14:$A$20</c:f>
              <c:strCache>
                <c:ptCount val="7"/>
                <c:pt idx="0">
                  <c:v>Powiat m.Wrocław</c:v>
                </c:pt>
                <c:pt idx="1">
                  <c:v>Powiat m.Łódź</c:v>
                </c:pt>
                <c:pt idx="2">
                  <c:v>Powiat m.Kraków</c:v>
                </c:pt>
                <c:pt idx="3">
                  <c:v>Powiat m. st. Warszawa</c:v>
                </c:pt>
                <c:pt idx="4">
                  <c:v>Powiat m.Gdańsk</c:v>
                </c:pt>
                <c:pt idx="5">
                  <c:v>Powiat m.Poznań</c:v>
                </c:pt>
                <c:pt idx="6">
                  <c:v>Powiat m.Szczecin</c:v>
                </c:pt>
              </c:strCache>
            </c:strRef>
          </c:cat>
          <c:val>
            <c:numRef>
              <c:f>Arkusz2!$E$14:$E$20</c:f>
              <c:numCache>
                <c:formatCode>General</c:formatCode>
                <c:ptCount val="7"/>
                <c:pt idx="0">
                  <c:v>9518</c:v>
                </c:pt>
                <c:pt idx="1">
                  <c:v>7117</c:v>
                </c:pt>
                <c:pt idx="2">
                  <c:v>10805</c:v>
                </c:pt>
                <c:pt idx="3">
                  <c:v>18020</c:v>
                </c:pt>
                <c:pt idx="4">
                  <c:v>6775</c:v>
                </c:pt>
                <c:pt idx="5">
                  <c:v>6837</c:v>
                </c:pt>
                <c:pt idx="6">
                  <c:v>342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921-4E0E-A324-ACE617426D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28203744"/>
        <c:axId val="1464104576"/>
      </c:barChart>
      <c:catAx>
        <c:axId val="1628203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464104576"/>
        <c:crosses val="autoZero"/>
        <c:auto val="1"/>
        <c:lblAlgn val="ctr"/>
        <c:lblOffset val="100"/>
        <c:noMultiLvlLbl val="0"/>
      </c:catAx>
      <c:valAx>
        <c:axId val="1464104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628203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F6518053-5E5F-4134-9D80-CF0275F86EB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Lato" panose="020F0502020204030203" pitchFamily="34" charset="-18"/>
                <a:cs typeface="Arial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6683EE55-148D-4F1F-9026-864E6477A73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Lato" panose="020F0502020204030203" pitchFamily="34" charset="-18"/>
                <a:cs typeface="Arial" charset="0"/>
              </a:defRPr>
            </a:lvl1pPr>
          </a:lstStyle>
          <a:p>
            <a:pPr>
              <a:defRPr/>
            </a:pPr>
            <a:fld id="{2846203E-9FD2-4F26-865A-B36BB895D319}" type="datetimeFigureOut">
              <a:rPr lang="pl-PL"/>
              <a:pPr>
                <a:defRPr/>
              </a:pPr>
              <a:t>08.05.2022</a:t>
            </a:fld>
            <a:endParaRPr lang="pl-PL"/>
          </a:p>
        </p:txBody>
      </p:sp>
      <p:sp>
        <p:nvSpPr>
          <p:cNvPr id="4" name="Symbol zastępczy obrazu slajdu 3">
            <a:extLst>
              <a:ext uri="{FF2B5EF4-FFF2-40B4-BE49-F238E27FC236}">
                <a16:creationId xmlns:a16="http://schemas.microsoft.com/office/drawing/2014/main" id="{F1B012D4-2E13-45C3-8DE1-5F359CFD3A9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>
            <a:extLst>
              <a:ext uri="{FF2B5EF4-FFF2-40B4-BE49-F238E27FC236}">
                <a16:creationId xmlns:a16="http://schemas.microsoft.com/office/drawing/2014/main" id="{EEC49BC8-62A7-4506-B5E2-79D816B777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B0DE640-14A3-4808-A7D7-5C07FC138AB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Lato" panose="020F0502020204030203" pitchFamily="34" charset="-18"/>
                <a:cs typeface="Arial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747595C7-D940-4154-A6EE-7FAB916D30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Lato" panose="020F0502020204030203" pitchFamily="34" charset="-18"/>
              </a:defRPr>
            </a:lvl1pPr>
          </a:lstStyle>
          <a:p>
            <a:pPr>
              <a:defRPr/>
            </a:pPr>
            <a:fld id="{170A98F7-98FC-4617-B055-6845375B227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a 2">
            <a:extLst>
              <a:ext uri="{FF2B5EF4-FFF2-40B4-BE49-F238E27FC236}">
                <a16:creationId xmlns:a16="http://schemas.microsoft.com/office/drawing/2014/main" id="{B76B6CE6-0A98-4C60-B4B1-ACBF20DD23E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34925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az 3">
            <a:extLst>
              <a:ext uri="{FF2B5EF4-FFF2-40B4-BE49-F238E27FC236}">
                <a16:creationId xmlns:a16="http://schemas.microsoft.com/office/drawing/2014/main" id="{A32DDF6A-8B9D-49FA-87CC-CA89BCA90D6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5154800"/>
            <a:ext cx="9144000" cy="596337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5990235"/>
            <a:ext cx="9144000" cy="51814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</a:p>
        </p:txBody>
      </p:sp>
    </p:spTree>
    <p:extLst>
      <p:ext uri="{BB962C8B-B14F-4D97-AF65-F5344CB8AC3E}">
        <p14:creationId xmlns:p14="http://schemas.microsoft.com/office/powerpoint/2010/main" val="34874446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2">
            <a:extLst>
              <a:ext uri="{FF2B5EF4-FFF2-40B4-BE49-F238E27FC236}">
                <a16:creationId xmlns:a16="http://schemas.microsoft.com/office/drawing/2014/main" id="{9A7AF9E9-9A22-4664-B2A4-29048FE478F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5154800"/>
            <a:ext cx="9144000" cy="596337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5990235"/>
            <a:ext cx="9144000" cy="51814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</a:p>
        </p:txBody>
      </p:sp>
    </p:spTree>
    <p:extLst>
      <p:ext uri="{BB962C8B-B14F-4D97-AF65-F5344CB8AC3E}">
        <p14:creationId xmlns:p14="http://schemas.microsoft.com/office/powerpoint/2010/main" val="3045590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2">
            <a:extLst>
              <a:ext uri="{FF2B5EF4-FFF2-40B4-BE49-F238E27FC236}">
                <a16:creationId xmlns:a16="http://schemas.microsoft.com/office/drawing/2014/main" id="{B66F1956-6DB7-45CD-808E-13CC31031B4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az 3">
            <a:extLst>
              <a:ext uri="{FF2B5EF4-FFF2-40B4-BE49-F238E27FC236}">
                <a16:creationId xmlns:a16="http://schemas.microsoft.com/office/drawing/2014/main" id="{926CEAC5-5436-4D66-B816-43E5D71732B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5154800"/>
            <a:ext cx="9144000" cy="596337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5990235"/>
            <a:ext cx="9144000" cy="51814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</a:p>
        </p:txBody>
      </p:sp>
    </p:spTree>
    <p:extLst>
      <p:ext uri="{BB962C8B-B14F-4D97-AF65-F5344CB8AC3E}">
        <p14:creationId xmlns:p14="http://schemas.microsoft.com/office/powerpoint/2010/main" val="2976922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a 31">
            <a:extLst>
              <a:ext uri="{FF2B5EF4-FFF2-40B4-BE49-F238E27FC236}">
                <a16:creationId xmlns:a16="http://schemas.microsoft.com/office/drawing/2014/main" id="{9025EA15-2102-4DD6-854B-303168DCFA4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1108088"/>
            <a:ext cx="10515600" cy="736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992429"/>
            <a:ext cx="10515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A4FC52B1-D7C6-4CD7-8136-0774A0CB8E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861896C1-46F5-43E0-8C03-05DA170AE66D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38303867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a 1">
            <a:extLst>
              <a:ext uri="{FF2B5EF4-FFF2-40B4-BE49-F238E27FC236}">
                <a16:creationId xmlns:a16="http://schemas.microsoft.com/office/drawing/2014/main" id="{CB311434-079F-4F00-8B49-601C89D327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1108088"/>
            <a:ext cx="10515600" cy="736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992429"/>
            <a:ext cx="10515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706A5316-1B3D-44D3-AFFB-964599A1D8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F443B7BC-BE36-45E0-94AF-E04761AAE9A5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39535648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a 1">
            <a:extLst>
              <a:ext uri="{FF2B5EF4-FFF2-40B4-BE49-F238E27FC236}">
                <a16:creationId xmlns:a16="http://schemas.microsoft.com/office/drawing/2014/main" id="{2F484297-E8BF-4242-A855-4DCE54BD52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1108088"/>
            <a:ext cx="10515600" cy="736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992429"/>
            <a:ext cx="10515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282584FB-3D01-46E6-A52B-A9EF0E75F05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8F7B7086-6EFB-4BCD-869C-EAF63B9B6CAE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0080452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2">
            <a:extLst>
              <a:ext uri="{FF2B5EF4-FFF2-40B4-BE49-F238E27FC236}">
                <a16:creationId xmlns:a16="http://schemas.microsoft.com/office/drawing/2014/main" id="{2361AB63-FB0E-4DBF-B032-3A07B0DD1E7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fika 3">
            <a:extLst>
              <a:ext uri="{FF2B5EF4-FFF2-40B4-BE49-F238E27FC236}">
                <a16:creationId xmlns:a16="http://schemas.microsoft.com/office/drawing/2014/main" id="{B08105FF-F00F-4467-BD56-406335373F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1108088"/>
            <a:ext cx="10515600" cy="736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992429"/>
            <a:ext cx="10515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6223A67-02B7-4127-A314-743EA1A56E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5F0B561D-1B97-43AF-AF67-A12E7FA7F4B6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28104172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a 2">
            <a:extLst>
              <a:ext uri="{FF2B5EF4-FFF2-40B4-BE49-F238E27FC236}">
                <a16:creationId xmlns:a16="http://schemas.microsoft.com/office/drawing/2014/main" id="{CB46AD9C-119D-404D-984D-69B4B86871D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1108088"/>
            <a:ext cx="10515600" cy="736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992429"/>
            <a:ext cx="10515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C570474E-4621-45A9-8423-B391476EAE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B5A3DAF6-09E9-44D7-B237-EB3D6379BA00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39733720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a 1">
            <a:extLst>
              <a:ext uri="{FF2B5EF4-FFF2-40B4-BE49-F238E27FC236}">
                <a16:creationId xmlns:a16="http://schemas.microsoft.com/office/drawing/2014/main" id="{C539B808-4BE4-479B-94F9-352F9FF8CE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757F5EE8-3BC2-473B-93D3-9F214775EF5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945EBCFD-8255-44F4-8D42-701893CC3295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007586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a 1">
            <a:extLst>
              <a:ext uri="{FF2B5EF4-FFF2-40B4-BE49-F238E27FC236}">
                <a16:creationId xmlns:a16="http://schemas.microsoft.com/office/drawing/2014/main" id="{B070DC9C-3A3B-418E-A0AB-1F2D7E1AA2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992429"/>
            <a:ext cx="5181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992429"/>
            <a:ext cx="5181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A8169520-69F6-4659-BB02-A2FA562AF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8088"/>
            <a:ext cx="10515600" cy="736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58023FD-F015-484C-9EEB-7431C46C769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38811DB9-6B38-4F05-8D66-0530916D8A6F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3220834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a 1">
            <a:extLst>
              <a:ext uri="{FF2B5EF4-FFF2-40B4-BE49-F238E27FC236}">
                <a16:creationId xmlns:a16="http://schemas.microsoft.com/office/drawing/2014/main" id="{0291C5F6-4137-4434-A17B-F3EDB9B074D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992429"/>
            <a:ext cx="5181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992429"/>
            <a:ext cx="5181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A8169520-69F6-4659-BB02-A2FA562AF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8088"/>
            <a:ext cx="10515600" cy="736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93B1BC6-91DF-4EFA-9C93-402251200A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142288" y="6534150"/>
            <a:ext cx="3651250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rgbClr val="006CB7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C9543150-EAEA-43BF-9BB7-BD166716B99B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27012453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a 1">
            <a:extLst>
              <a:ext uri="{FF2B5EF4-FFF2-40B4-BE49-F238E27FC236}">
                <a16:creationId xmlns:a16="http://schemas.microsoft.com/office/drawing/2014/main" id="{D386F5BB-CD01-4DA0-A5C6-E2F383F331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992429"/>
            <a:ext cx="5181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992429"/>
            <a:ext cx="5181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A8169520-69F6-4659-BB02-A2FA562AF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8088"/>
            <a:ext cx="10515600" cy="736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C774B49-52AE-44C8-AD9F-B6BDD5453F8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142288" y="6534150"/>
            <a:ext cx="3651250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rgbClr val="006CB7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0655B587-0005-42F7-A519-CE5CD8D08C25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2829058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a 1">
            <a:extLst>
              <a:ext uri="{FF2B5EF4-FFF2-40B4-BE49-F238E27FC236}">
                <a16:creationId xmlns:a16="http://schemas.microsoft.com/office/drawing/2014/main" id="{03EED821-9059-493E-BA26-120C570731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ytuł 1">
            <a:extLst>
              <a:ext uri="{FF2B5EF4-FFF2-40B4-BE49-F238E27FC236}">
                <a16:creationId xmlns:a16="http://schemas.microsoft.com/office/drawing/2014/main" id="{510429D4-75AD-464E-908F-A518CC158BC9}"/>
              </a:ext>
            </a:extLst>
          </p:cNvPr>
          <p:cNvSpPr txBox="1">
            <a:spLocks/>
          </p:cNvSpPr>
          <p:nvPr userDrawn="1"/>
        </p:nvSpPr>
        <p:spPr>
          <a:xfrm>
            <a:off x="838200" y="1108075"/>
            <a:ext cx="10515600" cy="7366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0063A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9pPr>
          </a:lstStyle>
          <a:p>
            <a:pPr>
              <a:defRPr/>
            </a:pPr>
            <a:r>
              <a:rPr lang="pl-PL" dirty="0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4190" y="1992429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8200" y="2816341"/>
            <a:ext cx="5157787" cy="336062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85852" y="1992429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85852" y="2816341"/>
            <a:ext cx="5183188" cy="336062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9" name="Symbol zastępczy numeru slajdu 5">
            <a:extLst>
              <a:ext uri="{FF2B5EF4-FFF2-40B4-BE49-F238E27FC236}">
                <a16:creationId xmlns:a16="http://schemas.microsoft.com/office/drawing/2014/main" id="{E293F749-A09A-4D0E-BFC9-BCECBF2B4D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F8D5C949-6F27-40A5-AA87-85575E751FDC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0922881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a 1">
            <a:extLst>
              <a:ext uri="{FF2B5EF4-FFF2-40B4-BE49-F238E27FC236}">
                <a16:creationId xmlns:a16="http://schemas.microsoft.com/office/drawing/2014/main" id="{EB1A5E40-A0AA-407E-A66B-E3DDBD7200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ytuł 1">
            <a:extLst>
              <a:ext uri="{FF2B5EF4-FFF2-40B4-BE49-F238E27FC236}">
                <a16:creationId xmlns:a16="http://schemas.microsoft.com/office/drawing/2014/main" id="{7DBB5420-2FC9-4E95-B614-5FCC6224D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8088"/>
            <a:ext cx="10515600" cy="736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4" name="Symbol zastępczy numeru slajdu 5">
            <a:extLst>
              <a:ext uri="{FF2B5EF4-FFF2-40B4-BE49-F238E27FC236}">
                <a16:creationId xmlns:a16="http://schemas.microsoft.com/office/drawing/2014/main" id="{263EE147-A691-4578-B4AF-F0330493DA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8FF1A01C-9240-4F11-93C6-BB8F9349ED97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6204243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a 1">
            <a:extLst>
              <a:ext uri="{FF2B5EF4-FFF2-40B4-BE49-F238E27FC236}">
                <a16:creationId xmlns:a16="http://schemas.microsoft.com/office/drawing/2014/main" id="{F30A8259-EE27-4027-8EEC-80F3D92921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1108088"/>
            <a:ext cx="3932237" cy="949312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1108088"/>
            <a:ext cx="6172200" cy="47529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EE0F4E7-DFD7-4A3F-BFAC-F9F6EEEF72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DF25D6A5-1804-4140-AB3D-2ACC36F4825F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7643790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obrazu 3">
            <a:extLst>
              <a:ext uri="{FF2B5EF4-FFF2-40B4-BE49-F238E27FC236}">
                <a16:creationId xmlns:a16="http://schemas.microsoft.com/office/drawing/2014/main" id="{3906DDA5-EA52-4729-9843-3410A29120B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pPr lvl="0"/>
            <a:endParaRPr lang="pl-PL" noProof="0"/>
          </a:p>
        </p:txBody>
      </p:sp>
      <p:sp>
        <p:nvSpPr>
          <p:cNvPr id="6" name="Symbol zastępczy obrazu 5">
            <a:extLst>
              <a:ext uri="{FF2B5EF4-FFF2-40B4-BE49-F238E27FC236}">
                <a16:creationId xmlns:a16="http://schemas.microsoft.com/office/drawing/2014/main" id="{262B696D-7089-4A27-98DC-48500AA9F03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/>
          <a:lstStyle/>
          <a:p>
            <a:pPr lvl="0"/>
            <a:endParaRPr lang="pl-PL" noProof="0"/>
          </a:p>
        </p:txBody>
      </p:sp>
      <p:sp>
        <p:nvSpPr>
          <p:cNvPr id="7" name="Tytuł 1">
            <a:extLst>
              <a:ext uri="{FF2B5EF4-FFF2-40B4-BE49-F238E27FC236}">
                <a16:creationId xmlns:a16="http://schemas.microsoft.com/office/drawing/2014/main" id="{97F13D20-4C34-487F-BEF0-A2F36E911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52230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7D7B1A57-67FB-404C-9D48-98F7AEAA1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DEBC2663-7F1C-4BE4-B85C-158D727F3387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23470618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94215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obrazu 3">
            <a:extLst>
              <a:ext uri="{FF2B5EF4-FFF2-40B4-BE49-F238E27FC236}">
                <a16:creationId xmlns:a16="http://schemas.microsoft.com/office/drawing/2014/main" id="{3906DDA5-EA52-4729-9843-3410A29120B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pPr lvl="0"/>
            <a:endParaRPr lang="pl-PL" noProof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EAF964F-DE69-4360-8D71-423CF5144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52230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6" name="Symbol zastępczy obrazu 5">
            <a:extLst>
              <a:ext uri="{FF2B5EF4-FFF2-40B4-BE49-F238E27FC236}">
                <a16:creationId xmlns:a16="http://schemas.microsoft.com/office/drawing/2014/main" id="{262B696D-7089-4A27-98DC-48500AA9F03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/>
          <a:lstStyle/>
          <a:p>
            <a:pPr lvl="0"/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36217034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sty_ma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5">
            <a:extLst>
              <a:ext uri="{FF2B5EF4-FFF2-40B4-BE49-F238E27FC236}">
                <a16:creationId xmlns:a16="http://schemas.microsoft.com/office/drawing/2014/main" id="{C76DC124-3D5C-413E-B408-8FF6EBD067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1" t="11131" r="1102" b="82"/>
          <a:stretch>
            <a:fillRect/>
          </a:stretch>
        </p:blipFill>
        <p:spPr bwMode="auto">
          <a:xfrm>
            <a:off x="-31750" y="-17463"/>
            <a:ext cx="12263438" cy="687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84792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akoncze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5">
            <a:extLst>
              <a:ext uri="{FF2B5EF4-FFF2-40B4-BE49-F238E27FC236}">
                <a16:creationId xmlns:a16="http://schemas.microsoft.com/office/drawing/2014/main" id="{463C4EBD-58A4-4477-9303-A4198A3171C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1" t="11131" r="1102" b="82"/>
          <a:stretch>
            <a:fillRect/>
          </a:stretch>
        </p:blipFill>
        <p:spPr bwMode="auto">
          <a:xfrm>
            <a:off x="-31750" y="-17463"/>
            <a:ext cx="12263438" cy="687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ole tekstowe 16">
            <a:extLst>
              <a:ext uri="{FF2B5EF4-FFF2-40B4-BE49-F238E27FC236}">
                <a16:creationId xmlns:a16="http://schemas.microsoft.com/office/drawing/2014/main" id="{59289898-AC4E-465E-9063-CBC74F45490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604963" y="3136900"/>
            <a:ext cx="89820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"/>
              </a:defRPr>
            </a:lvl1pPr>
            <a:lvl2pPr marL="742950" indent="-285750">
              <a:defRPr>
                <a:solidFill>
                  <a:schemeClr val="tx1"/>
                </a:solidFill>
                <a:latin typeface="Lato"/>
              </a:defRPr>
            </a:lvl2pPr>
            <a:lvl3pPr marL="1143000" indent="-228600">
              <a:defRPr>
                <a:solidFill>
                  <a:schemeClr val="tx1"/>
                </a:solidFill>
                <a:latin typeface="Lato"/>
              </a:defRPr>
            </a:lvl3pPr>
            <a:lvl4pPr marL="1600200" indent="-228600">
              <a:defRPr>
                <a:solidFill>
                  <a:schemeClr val="tx1"/>
                </a:solidFill>
                <a:latin typeface="Lato"/>
              </a:defRPr>
            </a:lvl4pPr>
            <a:lvl5pPr marL="2057400" indent="-228600">
              <a:defRPr>
                <a:solidFill>
                  <a:schemeClr val="tx1"/>
                </a:solidFill>
                <a:latin typeface="Lato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/>
              </a:defRPr>
            </a:lvl9pPr>
          </a:lstStyle>
          <a:p>
            <a:pPr algn="ctr" eaLnBrk="1" hangingPunct="1">
              <a:defRPr/>
            </a:pPr>
            <a:r>
              <a:rPr lang="pl-PL" altLang="pl-PL" sz="3200" dirty="0">
                <a:solidFill>
                  <a:schemeClr val="bg1"/>
                </a:solidFill>
                <a:latin typeface="Lato Black"/>
              </a:rPr>
              <a:t>Dziękujemy za uwagę!</a:t>
            </a:r>
          </a:p>
        </p:txBody>
      </p:sp>
    </p:spTree>
    <p:extLst>
      <p:ext uri="{BB962C8B-B14F-4D97-AF65-F5344CB8AC3E}">
        <p14:creationId xmlns:p14="http://schemas.microsoft.com/office/powerpoint/2010/main" val="1593513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571" r:id="rId1"/>
    <p:sldLayoutId id="2147484572" r:id="rId2"/>
    <p:sldLayoutId id="2147484573" r:id="rId3"/>
    <p:sldLayoutId id="2147484574" r:id="rId4"/>
    <p:sldLayoutId id="2147484575" r:id="rId5"/>
    <p:sldLayoutId id="2147484576" r:id="rId6"/>
    <p:sldLayoutId id="2147484577" r:id="rId7"/>
    <p:sldLayoutId id="2147484578" r:id="rId8"/>
    <p:sldLayoutId id="2147484579" r:id="rId9"/>
    <p:sldLayoutId id="2147484580" r:id="rId10"/>
    <p:sldLayoutId id="2147484581" r:id="rId11"/>
    <p:sldLayoutId id="2147484582" r:id="rId12"/>
    <p:sldLayoutId id="2147484583" r:id="rId13"/>
    <p:sldLayoutId id="2147484584" r:id="rId14"/>
    <p:sldLayoutId id="2147484585" r:id="rId15"/>
    <p:sldLayoutId id="2147484586" r:id="rId16"/>
    <p:sldLayoutId id="2147484570" r:id="rId17"/>
    <p:sldLayoutId id="2147484587" r:id="rId18"/>
    <p:sldLayoutId id="2147484588" r:id="rId19"/>
    <p:sldLayoutId id="2147484589" r:id="rId20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rgbClr val="0063AF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0063AF"/>
          </a:solidFill>
          <a:latin typeface="Lato Black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0063AF"/>
          </a:solidFill>
          <a:latin typeface="Lato Black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0063AF"/>
          </a:solidFill>
          <a:latin typeface="Lato Black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0063AF"/>
          </a:solidFill>
          <a:latin typeface="Lato Black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0063AF"/>
          </a:solidFill>
          <a:latin typeface="Lato Black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0063AF"/>
          </a:solidFill>
          <a:latin typeface="Lato Black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0063AF"/>
          </a:solidFill>
          <a:latin typeface="Lato Black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0063AF"/>
          </a:solidFill>
          <a:latin typeface="Lato Black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rgbClr val="0063AF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0063AF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rgbClr val="0063AF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0063AF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0063A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1E6FC1F-5759-4650-A881-C20997D369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658668"/>
            <a:ext cx="9144000" cy="596900"/>
          </a:xfrm>
        </p:spPr>
        <p:txBody>
          <a:bodyPr/>
          <a:lstStyle/>
          <a:p>
            <a:pPr eaLnBrk="1" hangingPunct="1">
              <a:lnSpc>
                <a:spcPct val="100000"/>
              </a:lnSpc>
              <a:defRPr/>
            </a:pPr>
            <a:r>
              <a:rPr lang="pl-PL" sz="2400" b="1" dirty="0"/>
              <a:t>PROCES BUDOWLANY</a:t>
            </a:r>
            <a:br>
              <a:rPr lang="pl-PL" dirty="0"/>
            </a:br>
            <a:br>
              <a:rPr lang="pl-PL" altLang="pl-PL" dirty="0">
                <a:latin typeface="Lato" panose="020F0502020204030203" pitchFamily="34" charset="-18"/>
              </a:rPr>
            </a:br>
            <a:br>
              <a:rPr lang="pl-PL" altLang="pl-PL" b="1" dirty="0">
                <a:latin typeface="Lato" panose="020F0502020204030203" pitchFamily="34" charset="-18"/>
              </a:rPr>
            </a:br>
            <a:endParaRPr lang="pl-PL" dirty="0"/>
          </a:p>
        </p:txBody>
      </p:sp>
      <p:sp>
        <p:nvSpPr>
          <p:cNvPr id="20483" name="Podtytuł 2">
            <a:extLst>
              <a:ext uri="{FF2B5EF4-FFF2-40B4-BE49-F238E27FC236}">
                <a16:creationId xmlns:a16="http://schemas.microsoft.com/office/drawing/2014/main" id="{931A50A8-15A5-4E86-ACEC-90BAB21EFA8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524000" y="5439905"/>
            <a:ext cx="9144000" cy="106884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pl-PL" altLang="pl-PL" dirty="0">
                <a:latin typeface="Lato" panose="020F0502020204030203" pitchFamily="34" charset="-18"/>
              </a:rPr>
              <a:t>Główne działania Prezydenta Miasta Krakowa </a:t>
            </a:r>
            <a:br>
              <a:rPr lang="pl-PL" altLang="pl-PL" dirty="0">
                <a:latin typeface="Lato" panose="020F0502020204030203" pitchFamily="34" charset="-18"/>
              </a:rPr>
            </a:br>
            <a:r>
              <a:rPr lang="pl-PL" altLang="pl-PL" dirty="0">
                <a:latin typeface="Lato" panose="020F0502020204030203" pitchFamily="34" charset="-18"/>
              </a:rPr>
              <a:t>w zakresie realizacji ustawy Prawo budowlane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pl-PL" altLang="pl-PL" dirty="0">
                <a:latin typeface="Lato" panose="020F0502020204030203" pitchFamily="34" charset="-18"/>
              </a:rPr>
              <a:t>w kontekście postępowań w sprawie wydania decyzji pozwolenia na budowę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ytuł 3">
            <a:extLst>
              <a:ext uri="{FF2B5EF4-FFF2-40B4-BE49-F238E27FC236}">
                <a16:creationId xmlns:a16="http://schemas.microsoft.com/office/drawing/2014/main" id="{0ED27CFA-F5B4-4BD9-8143-70A84E0A41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1108075"/>
            <a:ext cx="10515600" cy="736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l-PL" altLang="pl-PL" dirty="0"/>
              <a:t>Umocowanie prawne</a:t>
            </a:r>
          </a:p>
        </p:txBody>
      </p:sp>
      <p:sp>
        <p:nvSpPr>
          <p:cNvPr id="26627" name="Symbol zastępczy zawartości 4">
            <a:extLst>
              <a:ext uri="{FF2B5EF4-FFF2-40B4-BE49-F238E27FC236}">
                <a16:creationId xmlns:a16="http://schemas.microsoft.com/office/drawing/2014/main" id="{55247168-D8E7-4E2C-AA5D-D02AAE09405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1992313"/>
            <a:ext cx="10515600" cy="41846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1800"/>
              </a:spcBef>
              <a:buNone/>
            </a:pPr>
            <a:endParaRPr lang="pl-PL" altLang="pl-PL" dirty="0">
              <a:latin typeface="Lato" panose="020F0502020204030203" pitchFamily="34" charset="-18"/>
            </a:endParaRPr>
          </a:p>
          <a:p>
            <a:pPr marL="0" indent="0">
              <a:spcBef>
                <a:spcPts val="1800"/>
              </a:spcBef>
              <a:buNone/>
            </a:pPr>
            <a:r>
              <a:rPr lang="pl-PL" altLang="pl-PL" dirty="0">
                <a:latin typeface="Lato" panose="020F0502020204030203" pitchFamily="34" charset="-18"/>
              </a:rPr>
              <a:t>Ustawa Prawo budowlane - Dz.U. 2021 poz. 2351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pl-PL" altLang="pl-PL" dirty="0">
                <a:latin typeface="Lato" panose="020F0502020204030203" pitchFamily="34" charset="-18"/>
              </a:rPr>
              <a:t>Rozporządzenie Ministra Infrastruktury w sprawie warunków technicznych jakim powinny odpowiadać budynki i ich usytuowanie - Dz.U. 2019 poz. 1065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pl-PL" altLang="pl-PL" dirty="0">
                <a:latin typeface="Lato" panose="020F0502020204030203" pitchFamily="34" charset="-18"/>
              </a:rPr>
              <a:t>Rozporządzenie Ministra Transportu i Gospodarki Morskiej w sprawie szczegółowego zakresu i formy projektu budowlanego - Dz.U. 2020 poz. 1609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pl-PL" altLang="pl-PL" dirty="0">
                <a:latin typeface="Lato" panose="020F0502020204030203" pitchFamily="34" charset="-18"/>
              </a:rPr>
              <a:t>I szereg innych</a:t>
            </a:r>
          </a:p>
          <a:p>
            <a:endParaRPr lang="pl-PL" altLang="pl-PL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9" name="AutoShape 6">
            <a:extLst>
              <a:ext uri="{FF2B5EF4-FFF2-40B4-BE49-F238E27FC236}">
                <a16:creationId xmlns:a16="http://schemas.microsoft.com/office/drawing/2014/main" id="{4A6FC9C5-6E1B-72BB-324B-D346CC99A56D}"/>
              </a:ext>
            </a:extLst>
          </p:cNvPr>
          <p:cNvCxnSpPr>
            <a:cxnSpLocks noChangeShapeType="1"/>
            <a:endCxn id="19" idx="2"/>
          </p:cNvCxnSpPr>
          <p:nvPr/>
        </p:nvCxnSpPr>
        <p:spPr bwMode="auto">
          <a:xfrm flipV="1">
            <a:off x="3241086" y="3712428"/>
            <a:ext cx="932568" cy="343581"/>
          </a:xfrm>
          <a:prstGeom prst="bentConnector2">
            <a:avLst/>
          </a:prstGeom>
          <a:noFill/>
          <a:ln w="28440" cap="sq">
            <a:solidFill>
              <a:srgbClr val="008000"/>
            </a:solidFill>
            <a:miter lim="800000"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AutoShape 12">
            <a:extLst>
              <a:ext uri="{FF2B5EF4-FFF2-40B4-BE49-F238E27FC236}">
                <a16:creationId xmlns:a16="http://schemas.microsoft.com/office/drawing/2014/main" id="{3E04E7AE-FB1E-498A-AB65-F1FB76CE6E51}"/>
              </a:ext>
            </a:extLst>
          </p:cNvPr>
          <p:cNvCxnSpPr>
            <a:cxnSpLocks noChangeShapeType="1"/>
            <a:stCxn id="18" idx="0"/>
          </p:cNvCxnSpPr>
          <p:nvPr/>
        </p:nvCxnSpPr>
        <p:spPr bwMode="auto">
          <a:xfrm rot="16200000" flipV="1">
            <a:off x="6773697" y="2183059"/>
            <a:ext cx="375657" cy="1378569"/>
          </a:xfrm>
          <a:prstGeom prst="bentConnector2">
            <a:avLst/>
          </a:prstGeom>
          <a:noFill/>
          <a:ln w="38160" cap="sq">
            <a:solidFill>
              <a:srgbClr val="FF0000"/>
            </a:solidFill>
            <a:miter lim="800000"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" name="AutoShape 27">
            <a:extLst>
              <a:ext uri="{FF2B5EF4-FFF2-40B4-BE49-F238E27FC236}">
                <a16:creationId xmlns:a16="http://schemas.microsoft.com/office/drawing/2014/main" id="{0ADEF673-01C9-4933-876F-0102AD85B410}"/>
              </a:ext>
            </a:extLst>
          </p:cNvPr>
          <p:cNvCxnSpPr>
            <a:cxnSpLocks noChangeShapeType="1"/>
            <a:stCxn id="16" idx="2"/>
            <a:endCxn id="17" idx="3"/>
          </p:cNvCxnSpPr>
          <p:nvPr/>
        </p:nvCxnSpPr>
        <p:spPr bwMode="auto">
          <a:xfrm rot="5400000">
            <a:off x="4515719" y="1200655"/>
            <a:ext cx="463717" cy="2965880"/>
          </a:xfrm>
          <a:prstGeom prst="bentConnector2">
            <a:avLst/>
          </a:prstGeom>
          <a:noFill/>
          <a:ln w="38160" cap="sq">
            <a:solidFill>
              <a:srgbClr val="00B05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ytuł 1">
            <a:extLst>
              <a:ext uri="{FF2B5EF4-FFF2-40B4-BE49-F238E27FC236}">
                <a16:creationId xmlns:a16="http://schemas.microsoft.com/office/drawing/2014/main" id="{32D6A584-F603-411F-B415-9EA08DA20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0949"/>
            <a:ext cx="10515600" cy="736600"/>
          </a:xfrm>
        </p:spPr>
        <p:txBody>
          <a:bodyPr/>
          <a:lstStyle/>
          <a:p>
            <a:r>
              <a:rPr lang="pl-PL" dirty="0"/>
              <a:t>Schemat postępowania</a:t>
            </a:r>
            <a:br>
              <a:rPr lang="pl-PL" dirty="0"/>
            </a:br>
            <a:r>
              <a:rPr lang="pl-PL" sz="2400" dirty="0"/>
              <a:t>w sprawie wydania decyzji pozwolenia na budowę</a:t>
            </a:r>
            <a:endParaRPr lang="pl-PL" dirty="0"/>
          </a:p>
        </p:txBody>
      </p:sp>
      <p:cxnSp>
        <p:nvCxnSpPr>
          <p:cNvPr id="7" name="AutoShape 5">
            <a:extLst>
              <a:ext uri="{FF2B5EF4-FFF2-40B4-BE49-F238E27FC236}">
                <a16:creationId xmlns:a16="http://schemas.microsoft.com/office/drawing/2014/main" id="{4CF29C00-64DF-41FA-827E-FE342D41CB18}"/>
              </a:ext>
            </a:extLst>
          </p:cNvPr>
          <p:cNvCxnSpPr>
            <a:cxnSpLocks noChangeShapeType="1"/>
            <a:stCxn id="26" idx="3"/>
            <a:endCxn id="25" idx="2"/>
          </p:cNvCxnSpPr>
          <p:nvPr/>
        </p:nvCxnSpPr>
        <p:spPr bwMode="auto">
          <a:xfrm flipV="1">
            <a:off x="3241086" y="5014505"/>
            <a:ext cx="899773" cy="628009"/>
          </a:xfrm>
          <a:prstGeom prst="bentConnector2">
            <a:avLst/>
          </a:prstGeom>
          <a:noFill/>
          <a:ln w="28440" cap="sq">
            <a:solidFill>
              <a:srgbClr val="008000"/>
            </a:solidFill>
            <a:miter lim="800000"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" name="AutoShape 6">
            <a:extLst>
              <a:ext uri="{FF2B5EF4-FFF2-40B4-BE49-F238E27FC236}">
                <a16:creationId xmlns:a16="http://schemas.microsoft.com/office/drawing/2014/main" id="{B5757CA1-B93E-4168-9708-C15BA5463A23}"/>
              </a:ext>
            </a:extLst>
          </p:cNvPr>
          <p:cNvCxnSpPr>
            <a:cxnSpLocks noChangeShapeType="1"/>
            <a:stCxn id="25" idx="3"/>
          </p:cNvCxnSpPr>
          <p:nvPr/>
        </p:nvCxnSpPr>
        <p:spPr bwMode="auto">
          <a:xfrm flipV="1">
            <a:off x="4803494" y="4329884"/>
            <a:ext cx="2083770" cy="541460"/>
          </a:xfrm>
          <a:prstGeom prst="bentConnector3">
            <a:avLst>
              <a:gd name="adj1" fmla="val 50000"/>
            </a:avLst>
          </a:prstGeom>
          <a:noFill/>
          <a:ln w="28440" cap="sq">
            <a:solidFill>
              <a:srgbClr val="008000"/>
            </a:solidFill>
            <a:miter lim="800000"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" name="AutoShape 8">
            <a:extLst>
              <a:ext uri="{FF2B5EF4-FFF2-40B4-BE49-F238E27FC236}">
                <a16:creationId xmlns:a16="http://schemas.microsoft.com/office/drawing/2014/main" id="{94C91614-6B9D-447A-BDD9-6F14742A28E5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1458959" y="4228556"/>
            <a:ext cx="2289017" cy="12700"/>
          </a:xfrm>
          <a:prstGeom prst="bentConnector3">
            <a:avLst>
              <a:gd name="adj1" fmla="val 50000"/>
            </a:avLst>
          </a:prstGeom>
          <a:noFill/>
          <a:ln w="38160" cap="sq">
            <a:solidFill>
              <a:srgbClr val="00B050"/>
            </a:solidFill>
            <a:miter lim="800000"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AutoShape 10">
            <a:extLst>
              <a:ext uri="{FF2B5EF4-FFF2-40B4-BE49-F238E27FC236}">
                <a16:creationId xmlns:a16="http://schemas.microsoft.com/office/drawing/2014/main" id="{5A625B2A-47E5-44B8-839B-99BC12A4D05F}"/>
              </a:ext>
            </a:extLst>
          </p:cNvPr>
          <p:cNvCxnSpPr>
            <a:cxnSpLocks noChangeShapeType="1"/>
            <a:stCxn id="20" idx="0"/>
            <a:endCxn id="18" idx="3"/>
          </p:cNvCxnSpPr>
          <p:nvPr/>
        </p:nvCxnSpPr>
        <p:spPr bwMode="auto">
          <a:xfrm rot="16200000" flipV="1">
            <a:off x="8363612" y="3380897"/>
            <a:ext cx="1530185" cy="1428702"/>
          </a:xfrm>
          <a:prstGeom prst="bentConnector2">
            <a:avLst/>
          </a:prstGeom>
          <a:noFill/>
          <a:ln w="38160" cap="sq">
            <a:solidFill>
              <a:srgbClr val="FF0000"/>
            </a:solidFill>
            <a:miter lim="800000"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AutoShape 11">
            <a:extLst>
              <a:ext uri="{FF2B5EF4-FFF2-40B4-BE49-F238E27FC236}">
                <a16:creationId xmlns:a16="http://schemas.microsoft.com/office/drawing/2014/main" id="{5D7375FA-A84C-4D97-A7A1-3ADD7E664E82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>
            <a:off x="5465704" y="1935402"/>
            <a:ext cx="197624" cy="2781723"/>
          </a:xfrm>
          <a:prstGeom prst="bentConnector2">
            <a:avLst/>
          </a:prstGeom>
          <a:noFill/>
          <a:ln w="28440" cap="sq">
            <a:solidFill>
              <a:srgbClr val="008000"/>
            </a:solidFill>
            <a:miter lim="800000"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" name="AutoShape 14">
            <a:extLst>
              <a:ext uri="{FF2B5EF4-FFF2-40B4-BE49-F238E27FC236}">
                <a16:creationId xmlns:a16="http://schemas.microsoft.com/office/drawing/2014/main" id="{9E1C3110-B52E-4843-B4E1-80D2641DAE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7685" y="1843303"/>
            <a:ext cx="8585664" cy="608434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 w="93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lIns="41040" tIns="20520" rIns="41040" bIns="2052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200" b="1" dirty="0"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Wniosek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200" b="1" dirty="0"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 o pozwolenie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200" b="1" dirty="0"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na budowę</a:t>
            </a:r>
          </a:p>
        </p:txBody>
      </p:sp>
      <p:sp>
        <p:nvSpPr>
          <p:cNvPr id="17" name="AutoShape 15">
            <a:extLst>
              <a:ext uri="{FF2B5EF4-FFF2-40B4-BE49-F238E27FC236}">
                <a16:creationId xmlns:a16="http://schemas.microsoft.com/office/drawing/2014/main" id="{7B4D729A-F4F3-4D0F-8A75-EF10396136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7685" y="2747395"/>
            <a:ext cx="1326952" cy="336117"/>
          </a:xfrm>
          <a:prstGeom prst="roundRect">
            <a:avLst>
              <a:gd name="adj" fmla="val 21551"/>
            </a:avLst>
          </a:prstGeom>
          <a:solidFill>
            <a:srgbClr val="99CC00"/>
          </a:solidFill>
          <a:ln w="93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lIns="41040" tIns="20520" rIns="41040" bIns="2052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000" b="1">
                <a:solidFill>
                  <a:srgbClr val="660066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Kompletny</a:t>
            </a:r>
          </a:p>
        </p:txBody>
      </p:sp>
      <p:sp>
        <p:nvSpPr>
          <p:cNvPr id="18" name="AutoShape 16">
            <a:extLst>
              <a:ext uri="{FF2B5EF4-FFF2-40B4-BE49-F238E27FC236}">
                <a16:creationId xmlns:a16="http://schemas.microsoft.com/office/drawing/2014/main" id="{DF02817B-4521-4AEE-A4F9-F153A65348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7264" y="3060172"/>
            <a:ext cx="1527089" cy="539966"/>
          </a:xfrm>
          <a:prstGeom prst="roundRect">
            <a:avLst>
              <a:gd name="adj" fmla="val 16810"/>
            </a:avLst>
          </a:prstGeom>
          <a:solidFill>
            <a:schemeClr val="accent5">
              <a:lumMod val="60000"/>
              <a:lumOff val="40000"/>
            </a:schemeClr>
          </a:solidFill>
          <a:ln w="93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lIns="41040" tIns="20520" rIns="41040" bIns="2052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900" b="1">
                <a:solidFill>
                  <a:srgbClr val="660066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Braki formalne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900" b="1">
                <a:solidFill>
                  <a:srgbClr val="660066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Wezwanie z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900" b="1">
                <a:solidFill>
                  <a:srgbClr val="660066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art..64 KPA</a:t>
            </a:r>
          </a:p>
        </p:txBody>
      </p:sp>
      <p:sp>
        <p:nvSpPr>
          <p:cNvPr id="19" name="AutoShape 17">
            <a:extLst>
              <a:ext uri="{FF2B5EF4-FFF2-40B4-BE49-F238E27FC236}">
                <a16:creationId xmlns:a16="http://schemas.microsoft.com/office/drawing/2014/main" id="{88DBEDD8-10A6-4833-A63F-52C6798930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7473" y="3424550"/>
            <a:ext cx="1372362" cy="287878"/>
          </a:xfrm>
          <a:prstGeom prst="roundRect">
            <a:avLst>
              <a:gd name="adj" fmla="val 16667"/>
            </a:avLst>
          </a:prstGeom>
          <a:solidFill>
            <a:srgbClr val="99CC00"/>
          </a:solidFill>
          <a:ln w="93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lIns="43200" tIns="21600" rIns="43200" bIns="2160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000" b="1">
                <a:solidFill>
                  <a:srgbClr val="660066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uzupełnione</a:t>
            </a:r>
          </a:p>
        </p:txBody>
      </p:sp>
      <p:sp>
        <p:nvSpPr>
          <p:cNvPr id="20" name="AutoShape 18">
            <a:extLst>
              <a:ext uri="{FF2B5EF4-FFF2-40B4-BE49-F238E27FC236}">
                <a16:creationId xmlns:a16="http://schemas.microsoft.com/office/drawing/2014/main" id="{034BCAFE-388A-4AFF-99C2-2782FBD842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62760" y="4860340"/>
            <a:ext cx="1360589" cy="399917"/>
          </a:xfrm>
          <a:prstGeom prst="roundRect">
            <a:avLst>
              <a:gd name="adj" fmla="val 16667"/>
            </a:avLst>
          </a:prstGeom>
          <a:solidFill>
            <a:srgbClr val="C0C0C0"/>
          </a:solidFill>
          <a:ln w="93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lIns="43200" tIns="21600" rIns="43200" bIns="2160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900" b="1">
                <a:solidFill>
                  <a:srgbClr val="660066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Nie uzupełnione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900" b="1">
                <a:solidFill>
                  <a:srgbClr val="660066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W terminie 7 dni</a:t>
            </a:r>
          </a:p>
        </p:txBody>
      </p:sp>
      <p:sp>
        <p:nvSpPr>
          <p:cNvPr id="21" name="AutoShape 19">
            <a:extLst>
              <a:ext uri="{FF2B5EF4-FFF2-40B4-BE49-F238E27FC236}">
                <a16:creationId xmlns:a16="http://schemas.microsoft.com/office/drawing/2014/main" id="{2BA6E319-AA60-4D17-8E9E-545AC8C467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80418" y="5498574"/>
            <a:ext cx="1325271" cy="427928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12600" cap="sq">
            <a:solidFill>
              <a:srgbClr val="000000"/>
            </a:solidFill>
            <a:miter lim="800000"/>
            <a:headEnd/>
            <a:tailEnd/>
          </a:ln>
        </p:spPr>
        <p:txBody>
          <a:bodyPr wrap="none" lIns="43200" tIns="21600" rIns="43200" bIns="2160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900" b="1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Wniosek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900" b="1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pozostawiony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900" b="1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bez rozpoznania</a:t>
            </a:r>
          </a:p>
        </p:txBody>
      </p:sp>
      <p:sp>
        <p:nvSpPr>
          <p:cNvPr id="22" name="AutoShape 20">
            <a:extLst>
              <a:ext uri="{FF2B5EF4-FFF2-40B4-BE49-F238E27FC236}">
                <a16:creationId xmlns:a16="http://schemas.microsoft.com/office/drawing/2014/main" id="{2E396D3A-10CB-4AAF-AC8E-FE3088855D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7154" y="3884294"/>
            <a:ext cx="1326953" cy="538410"/>
          </a:xfrm>
          <a:prstGeom prst="roundRect">
            <a:avLst>
              <a:gd name="adj" fmla="val 16667"/>
            </a:avLst>
          </a:prstGeom>
          <a:solidFill>
            <a:srgbClr val="99CC00"/>
          </a:solidFill>
          <a:ln w="93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lIns="43200" tIns="21600" rIns="43200" bIns="2160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900" b="1">
                <a:solidFill>
                  <a:srgbClr val="660066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Zawiadomienie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900" b="1">
                <a:solidFill>
                  <a:srgbClr val="660066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o wszczęciu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900" b="1">
                <a:solidFill>
                  <a:srgbClr val="660066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postępowania</a:t>
            </a:r>
          </a:p>
        </p:txBody>
      </p:sp>
      <p:sp>
        <p:nvSpPr>
          <p:cNvPr id="24" name="AutoShape 22">
            <a:extLst>
              <a:ext uri="{FF2B5EF4-FFF2-40B4-BE49-F238E27FC236}">
                <a16:creationId xmlns:a16="http://schemas.microsoft.com/office/drawing/2014/main" id="{F65DD674-F714-4E87-85D9-E69FC8EB5E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0321" y="3873574"/>
            <a:ext cx="1498498" cy="585172"/>
          </a:xfrm>
          <a:prstGeom prst="roundRect">
            <a:avLst>
              <a:gd name="adj" fmla="val 16667"/>
            </a:avLst>
          </a:prstGeom>
          <a:solidFill>
            <a:schemeClr val="accent5">
              <a:lumMod val="60000"/>
              <a:lumOff val="40000"/>
            </a:schemeClr>
          </a:solidFill>
          <a:ln w="93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lIns="52200" tIns="26280" rIns="52200" bIns="2628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900" b="1">
                <a:solidFill>
                  <a:srgbClr val="660066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Postanowienie z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900" b="1">
                <a:solidFill>
                  <a:srgbClr val="660066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 Art. 35 PB</a:t>
            </a:r>
          </a:p>
        </p:txBody>
      </p:sp>
      <p:sp>
        <p:nvSpPr>
          <p:cNvPr id="25" name="AutoShape 23">
            <a:extLst>
              <a:ext uri="{FF2B5EF4-FFF2-40B4-BE49-F238E27FC236}">
                <a16:creationId xmlns:a16="http://schemas.microsoft.com/office/drawing/2014/main" id="{ED24BA3A-2025-4FD9-96EE-92EAF09F36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8223" y="4728183"/>
            <a:ext cx="1325271" cy="286322"/>
          </a:xfrm>
          <a:prstGeom prst="roundRect">
            <a:avLst>
              <a:gd name="adj" fmla="val 16667"/>
            </a:avLst>
          </a:prstGeom>
          <a:solidFill>
            <a:srgbClr val="99CC00"/>
          </a:solidFill>
          <a:ln w="93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lIns="60840" tIns="30240" rIns="60840" bIns="3024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000" b="1">
                <a:solidFill>
                  <a:srgbClr val="660066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uzupełnione</a:t>
            </a:r>
          </a:p>
        </p:txBody>
      </p:sp>
      <p:sp>
        <p:nvSpPr>
          <p:cNvPr id="26" name="AutoShape 24">
            <a:extLst>
              <a:ext uri="{FF2B5EF4-FFF2-40B4-BE49-F238E27FC236}">
                <a16:creationId xmlns:a16="http://schemas.microsoft.com/office/drawing/2014/main" id="{B095C949-4A94-4C7E-BC9C-ECD9CAE519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4044" y="5372531"/>
            <a:ext cx="1337042" cy="539966"/>
          </a:xfrm>
          <a:prstGeom prst="roundRect">
            <a:avLst>
              <a:gd name="adj" fmla="val 10194"/>
            </a:avLst>
          </a:prstGeom>
          <a:solidFill>
            <a:srgbClr val="99CC00"/>
          </a:solidFill>
          <a:ln w="38100" cap="sq">
            <a:solidFill>
              <a:schemeClr val="accent3">
                <a:lumMod val="75000"/>
              </a:schemeClr>
            </a:solidFill>
            <a:miter lim="800000"/>
            <a:headEnd/>
            <a:tailEnd/>
          </a:ln>
        </p:spPr>
        <p:txBody>
          <a:bodyPr wrap="none" lIns="60840" tIns="30240" rIns="60840" bIns="3024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000" b="1">
                <a:solidFill>
                  <a:srgbClr val="660066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Decyzja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000" b="1">
                <a:solidFill>
                  <a:srgbClr val="660066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 o pozwoleniu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000" b="1">
                <a:solidFill>
                  <a:srgbClr val="660066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na budowę</a:t>
            </a:r>
          </a:p>
        </p:txBody>
      </p:sp>
      <p:sp>
        <p:nvSpPr>
          <p:cNvPr id="27" name="AutoShape 25">
            <a:extLst>
              <a:ext uri="{FF2B5EF4-FFF2-40B4-BE49-F238E27FC236}">
                <a16:creationId xmlns:a16="http://schemas.microsoft.com/office/drawing/2014/main" id="{A9F911A0-381A-4CD4-93E8-AEB16076E4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1163" y="4847619"/>
            <a:ext cx="1498498" cy="469941"/>
          </a:xfrm>
          <a:prstGeom prst="roundRect">
            <a:avLst>
              <a:gd name="adj" fmla="val 16667"/>
            </a:avLst>
          </a:prstGeom>
          <a:solidFill>
            <a:srgbClr val="C0C0C0"/>
          </a:solidFill>
          <a:ln w="93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lIns="69120" tIns="34560" rIns="69120" bIns="3456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900" b="1">
                <a:solidFill>
                  <a:srgbClr val="660066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Nie uzupełnione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900" b="1">
                <a:solidFill>
                  <a:srgbClr val="660066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w  wyznaczonym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900" b="1">
                <a:solidFill>
                  <a:srgbClr val="660066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terminie</a:t>
            </a:r>
          </a:p>
        </p:txBody>
      </p:sp>
      <p:sp>
        <p:nvSpPr>
          <p:cNvPr id="28" name="AutoShape 26">
            <a:extLst>
              <a:ext uri="{FF2B5EF4-FFF2-40B4-BE49-F238E27FC236}">
                <a16:creationId xmlns:a16="http://schemas.microsoft.com/office/drawing/2014/main" id="{111AC200-8FD5-43B7-9D85-41BDBCE95D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7264" y="5584161"/>
            <a:ext cx="1492395" cy="328336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12600" cap="sq">
            <a:solidFill>
              <a:srgbClr val="000000"/>
            </a:solidFill>
            <a:miter lim="800000"/>
            <a:headEnd/>
            <a:tailEnd/>
          </a:ln>
        </p:spPr>
        <p:txBody>
          <a:bodyPr wrap="none" lIns="83160" tIns="41760" rIns="83160" bIns="4176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900" b="1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Decyzja odmowna</a:t>
            </a:r>
          </a:p>
        </p:txBody>
      </p:sp>
      <p:cxnSp>
        <p:nvCxnSpPr>
          <p:cNvPr id="46" name="Łącznik prosty ze strzałką 45">
            <a:extLst>
              <a:ext uri="{FF2B5EF4-FFF2-40B4-BE49-F238E27FC236}">
                <a16:creationId xmlns:a16="http://schemas.microsoft.com/office/drawing/2014/main" id="{AA30CD0D-F5A5-CF61-EF5A-ECC63AED1251}"/>
              </a:ext>
            </a:extLst>
          </p:cNvPr>
          <p:cNvCxnSpPr>
            <a:cxnSpLocks/>
          </p:cNvCxnSpPr>
          <p:nvPr/>
        </p:nvCxnSpPr>
        <p:spPr>
          <a:xfrm>
            <a:off x="3231836" y="4186470"/>
            <a:ext cx="365542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3" name="Łącznik prosty ze strzałką 52">
            <a:extLst>
              <a:ext uri="{FF2B5EF4-FFF2-40B4-BE49-F238E27FC236}">
                <a16:creationId xmlns:a16="http://schemas.microsoft.com/office/drawing/2014/main" id="{9A64E2F5-5755-2616-0898-01F245ECDB75}"/>
              </a:ext>
            </a:extLst>
          </p:cNvPr>
          <p:cNvCxnSpPr>
            <a:cxnSpLocks/>
            <a:stCxn id="24" idx="2"/>
            <a:endCxn id="27" idx="0"/>
          </p:cNvCxnSpPr>
          <p:nvPr/>
        </p:nvCxnSpPr>
        <p:spPr>
          <a:xfrm>
            <a:off x="7629570" y="4458746"/>
            <a:ext cx="842" cy="38887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8" name="Łącznik prosty ze strzałką 57">
            <a:extLst>
              <a:ext uri="{FF2B5EF4-FFF2-40B4-BE49-F238E27FC236}">
                <a16:creationId xmlns:a16="http://schemas.microsoft.com/office/drawing/2014/main" id="{2F98FA00-0B41-0544-1EA4-EC99EB350D16}"/>
              </a:ext>
            </a:extLst>
          </p:cNvPr>
          <p:cNvCxnSpPr>
            <a:cxnSpLocks/>
            <a:stCxn id="27" idx="2"/>
            <a:endCxn id="28" idx="0"/>
          </p:cNvCxnSpPr>
          <p:nvPr/>
        </p:nvCxnSpPr>
        <p:spPr>
          <a:xfrm>
            <a:off x="7630412" y="5317560"/>
            <a:ext cx="3050" cy="26660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0" name="Łącznik prosty ze strzałką 59">
            <a:extLst>
              <a:ext uri="{FF2B5EF4-FFF2-40B4-BE49-F238E27FC236}">
                <a16:creationId xmlns:a16="http://schemas.microsoft.com/office/drawing/2014/main" id="{256448B0-F49E-1F7E-F38E-62B93161913D}"/>
              </a:ext>
            </a:extLst>
          </p:cNvPr>
          <p:cNvCxnSpPr>
            <a:cxnSpLocks/>
            <a:stCxn id="20" idx="2"/>
            <a:endCxn id="21" idx="0"/>
          </p:cNvCxnSpPr>
          <p:nvPr/>
        </p:nvCxnSpPr>
        <p:spPr>
          <a:xfrm flipH="1">
            <a:off x="9843054" y="5260257"/>
            <a:ext cx="1" cy="23831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48781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DE600F9-4B9C-4746-AEFF-6D43B02F9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3 egzemplarze projektu – 3 części</a:t>
            </a:r>
          </a:p>
        </p:txBody>
      </p:sp>
      <p:grpSp>
        <p:nvGrpSpPr>
          <p:cNvPr id="9" name="Group 2">
            <a:extLst>
              <a:ext uri="{FF2B5EF4-FFF2-40B4-BE49-F238E27FC236}">
                <a16:creationId xmlns:a16="http://schemas.microsoft.com/office/drawing/2014/main" id="{933E71CE-7C28-4348-A7C8-C894AD0D8318}"/>
              </a:ext>
            </a:extLst>
          </p:cNvPr>
          <p:cNvGrpSpPr>
            <a:grpSpLocks/>
          </p:cNvGrpSpPr>
          <p:nvPr/>
        </p:nvGrpSpPr>
        <p:grpSpPr bwMode="auto">
          <a:xfrm>
            <a:off x="2580481" y="2347967"/>
            <a:ext cx="6849269" cy="2968625"/>
            <a:chOff x="1150" y="1108"/>
            <a:chExt cx="3457" cy="1870"/>
          </a:xfrm>
        </p:grpSpPr>
        <p:sp>
          <p:nvSpPr>
            <p:cNvPr id="11" name="AutoShape 14">
              <a:extLst>
                <a:ext uri="{FF2B5EF4-FFF2-40B4-BE49-F238E27FC236}">
                  <a16:creationId xmlns:a16="http://schemas.microsoft.com/office/drawing/2014/main" id="{76924E6F-24C3-4267-9559-9C9C871C7D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0" y="1108"/>
              <a:ext cx="3449" cy="418"/>
            </a:xfrm>
            <a:prstGeom prst="roundRect">
              <a:avLst>
                <a:gd name="adj" fmla="val 16667"/>
              </a:avLst>
            </a:prstGeom>
            <a:solidFill>
              <a:srgbClr val="0070C0"/>
            </a:solidFill>
            <a:ln w="936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lIns="41040" tIns="20520" rIns="41040" bIns="20520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pl-PL" altLang="pl-PL" sz="1600" b="1" dirty="0"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</a:rPr>
                <a:t>Projekt budowlany</a:t>
              </a:r>
            </a:p>
          </p:txBody>
        </p:sp>
        <p:sp>
          <p:nvSpPr>
            <p:cNvPr id="12" name="AutoShape 16">
              <a:extLst>
                <a:ext uri="{FF2B5EF4-FFF2-40B4-BE49-F238E27FC236}">
                  <a16:creationId xmlns:a16="http://schemas.microsoft.com/office/drawing/2014/main" id="{59601687-3BC8-489C-BFDE-BEEAE6DD3B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9" y="1905"/>
              <a:ext cx="908" cy="347"/>
            </a:xfrm>
            <a:prstGeom prst="roundRect">
              <a:avLst>
                <a:gd name="adj" fmla="val 16810"/>
              </a:avLst>
            </a:prstGeom>
            <a:solidFill>
              <a:srgbClr val="FFC000"/>
            </a:solidFill>
            <a:ln w="936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lIns="41040" tIns="20520" rIns="41040" bIns="20520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pl-PL" altLang="pl-PL" sz="900" b="1">
                  <a:solidFill>
                    <a:srgbClr val="660066"/>
                  </a:solidFill>
                  <a:latin typeface="Arial" panose="020B0604020202020204" pitchFamily="34" charset="0"/>
                  <a:ea typeface="Microsoft YaHei" panose="020B0503020204020204" pitchFamily="34" charset="-122"/>
                </a:rPr>
                <a:t>Projekt techniczny</a:t>
              </a:r>
            </a:p>
          </p:txBody>
        </p:sp>
        <p:sp>
          <p:nvSpPr>
            <p:cNvPr id="13" name="AutoShape 20">
              <a:extLst>
                <a:ext uri="{FF2B5EF4-FFF2-40B4-BE49-F238E27FC236}">
                  <a16:creationId xmlns:a16="http://schemas.microsoft.com/office/drawing/2014/main" id="{A962A9CE-1679-452F-9A72-EFA364B33E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0" y="1906"/>
              <a:ext cx="972" cy="346"/>
            </a:xfrm>
            <a:prstGeom prst="roundRect">
              <a:avLst>
                <a:gd name="adj" fmla="val 16667"/>
              </a:avLst>
            </a:prstGeom>
            <a:solidFill>
              <a:srgbClr val="99CC00"/>
            </a:solidFill>
            <a:ln w="936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lIns="43200" tIns="21600" rIns="43200" bIns="21600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pl-PL" altLang="pl-PL" sz="900" b="1">
                  <a:solidFill>
                    <a:srgbClr val="660066"/>
                  </a:solidFill>
                  <a:latin typeface="Arial" panose="020B0604020202020204" pitchFamily="34" charset="0"/>
                  <a:ea typeface="Microsoft YaHei" panose="020B0503020204020204" pitchFamily="34" charset="-122"/>
                </a:rPr>
                <a:t>Projekt zagospodarowania </a:t>
              </a: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pl-PL" altLang="pl-PL" sz="900" b="1">
                  <a:solidFill>
                    <a:srgbClr val="660066"/>
                  </a:solidFill>
                  <a:latin typeface="Arial" panose="020B0604020202020204" pitchFamily="34" charset="0"/>
                  <a:ea typeface="Microsoft YaHei" panose="020B0503020204020204" pitchFamily="34" charset="-122"/>
                </a:rPr>
                <a:t>działki lub terenu</a:t>
              </a:r>
            </a:p>
          </p:txBody>
        </p:sp>
        <p:sp>
          <p:nvSpPr>
            <p:cNvPr id="14" name="AutoShape 24">
              <a:extLst>
                <a:ext uri="{FF2B5EF4-FFF2-40B4-BE49-F238E27FC236}">
                  <a16:creationId xmlns:a16="http://schemas.microsoft.com/office/drawing/2014/main" id="{4A4D4798-A77C-4625-9C79-CD8EFCD61A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0" y="2631"/>
              <a:ext cx="2141" cy="347"/>
            </a:xfrm>
            <a:prstGeom prst="roundRect">
              <a:avLst>
                <a:gd name="adj" fmla="val 10194"/>
              </a:avLst>
            </a:prstGeom>
            <a:solidFill>
              <a:srgbClr val="92D050"/>
            </a:solidFill>
            <a:ln w="38100" cap="sq">
              <a:solidFill>
                <a:schemeClr val="accent3">
                  <a:lumMod val="75000"/>
                </a:schemeClr>
              </a:solidFill>
              <a:miter lim="800000"/>
              <a:headEnd/>
              <a:tailEnd/>
            </a:ln>
          </p:spPr>
          <p:txBody>
            <a:bodyPr wrap="none" lIns="60840" tIns="30240" rIns="60840" bIns="30240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pl-PL" altLang="pl-PL" sz="1000" b="1" dirty="0">
                  <a:solidFill>
                    <a:srgbClr val="660066"/>
                  </a:solidFill>
                  <a:latin typeface="Arial" panose="020B0604020202020204" pitchFamily="34" charset="0"/>
                  <a:ea typeface="Microsoft YaHei" panose="020B0503020204020204" pitchFamily="34" charset="-122"/>
                </a:rPr>
                <a:t>Pozwolenie na budowę</a:t>
              </a:r>
            </a:p>
          </p:txBody>
        </p:sp>
        <p:sp>
          <p:nvSpPr>
            <p:cNvPr id="15" name="AutoShape 25">
              <a:extLst>
                <a:ext uri="{FF2B5EF4-FFF2-40B4-BE49-F238E27FC236}">
                  <a16:creationId xmlns:a16="http://schemas.microsoft.com/office/drawing/2014/main" id="{B79D0AB3-F5FF-436A-A284-CEE09FED93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8" y="2632"/>
              <a:ext cx="891" cy="346"/>
            </a:xfrm>
            <a:prstGeom prst="roundRect">
              <a:avLst>
                <a:gd name="adj" fmla="val 16667"/>
              </a:avLst>
            </a:prstGeom>
            <a:solidFill>
              <a:srgbClr val="92D050"/>
            </a:solidFill>
            <a:ln w="38100" cap="sq">
              <a:solidFill>
                <a:schemeClr val="accent3">
                  <a:lumMod val="75000"/>
                </a:schemeClr>
              </a:solidFill>
              <a:miter lim="800000"/>
              <a:headEnd/>
              <a:tailEnd/>
            </a:ln>
          </p:spPr>
          <p:txBody>
            <a:bodyPr wrap="none" lIns="69120" tIns="34560" rIns="69120" bIns="34560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pl-PL" altLang="pl-PL" sz="900" b="1">
                  <a:solidFill>
                    <a:srgbClr val="660066"/>
                  </a:solidFill>
                  <a:latin typeface="Arial" panose="020B0604020202020204" pitchFamily="34" charset="0"/>
                  <a:ea typeface="Microsoft YaHei" panose="020B0503020204020204" pitchFamily="34" charset="-122"/>
                </a:rPr>
                <a:t>Rozpoczęcie </a:t>
              </a: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pl-PL" altLang="pl-PL" sz="900" b="1">
                  <a:solidFill>
                    <a:srgbClr val="660066"/>
                  </a:solidFill>
                  <a:latin typeface="Arial" panose="020B0604020202020204" pitchFamily="34" charset="0"/>
                  <a:ea typeface="Microsoft YaHei" panose="020B0503020204020204" pitchFamily="34" charset="-122"/>
                </a:rPr>
                <a:t>budowy</a:t>
              </a:r>
            </a:p>
          </p:txBody>
        </p:sp>
      </p:grpSp>
      <p:sp>
        <p:nvSpPr>
          <p:cNvPr id="16" name="AutoShape 20">
            <a:extLst>
              <a:ext uri="{FF2B5EF4-FFF2-40B4-BE49-F238E27FC236}">
                <a16:creationId xmlns:a16="http://schemas.microsoft.com/office/drawing/2014/main" id="{376925A1-33D4-4EA6-8A10-6FABA672B7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9329" y="3613204"/>
            <a:ext cx="1925800" cy="549275"/>
          </a:xfrm>
          <a:prstGeom prst="roundRect">
            <a:avLst>
              <a:gd name="adj" fmla="val 16667"/>
            </a:avLst>
          </a:prstGeom>
          <a:solidFill>
            <a:srgbClr val="99CC00"/>
          </a:solidFill>
          <a:ln w="9360" cap="sq">
            <a:solidFill>
              <a:srgbClr val="336600"/>
            </a:solidFill>
            <a:miter lim="800000"/>
            <a:headEnd/>
            <a:tailEnd/>
          </a:ln>
        </p:spPr>
        <p:txBody>
          <a:bodyPr wrap="none" lIns="43200" tIns="21600" rIns="43200" bIns="2160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900" b="1">
                <a:solidFill>
                  <a:srgbClr val="660066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Projekt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900" b="1">
                <a:solidFill>
                  <a:srgbClr val="660066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Architektoniczno-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900" b="1">
                <a:solidFill>
                  <a:srgbClr val="660066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budowlany</a:t>
            </a:r>
          </a:p>
        </p:txBody>
      </p:sp>
      <p:cxnSp>
        <p:nvCxnSpPr>
          <p:cNvPr id="18" name="Łącznik prosty ze strzałką 17">
            <a:extLst>
              <a:ext uri="{FF2B5EF4-FFF2-40B4-BE49-F238E27FC236}">
                <a16:creationId xmlns:a16="http://schemas.microsoft.com/office/drawing/2014/main" id="{362A07E5-4AAC-4FFC-8AE8-3D9CE23C6BBA}"/>
              </a:ext>
            </a:extLst>
          </p:cNvPr>
          <p:cNvCxnSpPr>
            <a:cxnSpLocks/>
          </p:cNvCxnSpPr>
          <p:nvPr/>
        </p:nvCxnSpPr>
        <p:spPr>
          <a:xfrm>
            <a:off x="3543381" y="4162479"/>
            <a:ext cx="0" cy="601664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Łącznik prosty ze strzałką 18">
            <a:extLst>
              <a:ext uri="{FF2B5EF4-FFF2-40B4-BE49-F238E27FC236}">
                <a16:creationId xmlns:a16="http://schemas.microsoft.com/office/drawing/2014/main" id="{EE9A964B-F68B-49C9-BD0D-10E7E32FDC6D}"/>
              </a:ext>
            </a:extLst>
          </p:cNvPr>
          <p:cNvCxnSpPr>
            <a:cxnSpLocks/>
          </p:cNvCxnSpPr>
          <p:nvPr/>
        </p:nvCxnSpPr>
        <p:spPr>
          <a:xfrm>
            <a:off x="3575419" y="3011540"/>
            <a:ext cx="0" cy="601664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Łącznik prosty ze strzałką 19">
            <a:extLst>
              <a:ext uri="{FF2B5EF4-FFF2-40B4-BE49-F238E27FC236}">
                <a16:creationId xmlns:a16="http://schemas.microsoft.com/office/drawing/2014/main" id="{60440E7F-A08F-4882-8F57-3E9C16F4C843}"/>
              </a:ext>
            </a:extLst>
          </p:cNvPr>
          <p:cNvCxnSpPr>
            <a:cxnSpLocks/>
          </p:cNvCxnSpPr>
          <p:nvPr/>
        </p:nvCxnSpPr>
        <p:spPr>
          <a:xfrm>
            <a:off x="8541904" y="3011540"/>
            <a:ext cx="0" cy="60166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Łącznik prosty ze strzałką 20">
            <a:extLst>
              <a:ext uri="{FF2B5EF4-FFF2-40B4-BE49-F238E27FC236}">
                <a16:creationId xmlns:a16="http://schemas.microsoft.com/office/drawing/2014/main" id="{640C9707-84B0-40FC-A6DC-15CADB5B6765}"/>
              </a:ext>
            </a:extLst>
          </p:cNvPr>
          <p:cNvCxnSpPr>
            <a:cxnSpLocks/>
          </p:cNvCxnSpPr>
          <p:nvPr/>
        </p:nvCxnSpPr>
        <p:spPr>
          <a:xfrm>
            <a:off x="8541904" y="4162479"/>
            <a:ext cx="0" cy="60166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Łącznik prosty ze strzałką 16">
            <a:extLst>
              <a:ext uri="{FF2B5EF4-FFF2-40B4-BE49-F238E27FC236}">
                <a16:creationId xmlns:a16="http://schemas.microsoft.com/office/drawing/2014/main" id="{EF39F3B9-4BBA-0361-E739-8D33F056F973}"/>
              </a:ext>
            </a:extLst>
          </p:cNvPr>
          <p:cNvCxnSpPr>
            <a:cxnSpLocks/>
          </p:cNvCxnSpPr>
          <p:nvPr/>
        </p:nvCxnSpPr>
        <p:spPr>
          <a:xfrm>
            <a:off x="5872229" y="3011540"/>
            <a:ext cx="0" cy="601664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Łącznik prosty ze strzałką 21">
            <a:extLst>
              <a:ext uri="{FF2B5EF4-FFF2-40B4-BE49-F238E27FC236}">
                <a16:creationId xmlns:a16="http://schemas.microsoft.com/office/drawing/2014/main" id="{C0CE98D8-6532-6115-D31B-A8D3A34DD5D5}"/>
              </a:ext>
            </a:extLst>
          </p:cNvPr>
          <p:cNvCxnSpPr>
            <a:cxnSpLocks/>
          </p:cNvCxnSpPr>
          <p:nvPr/>
        </p:nvCxnSpPr>
        <p:spPr>
          <a:xfrm>
            <a:off x="5872229" y="4162479"/>
            <a:ext cx="0" cy="601664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Łącznik prosty ze strzałką 25">
            <a:extLst>
              <a:ext uri="{FF2B5EF4-FFF2-40B4-BE49-F238E27FC236}">
                <a16:creationId xmlns:a16="http://schemas.microsoft.com/office/drawing/2014/main" id="{D72D6AE2-68B0-0E27-6157-13E72C3ABD8D}"/>
              </a:ext>
            </a:extLst>
          </p:cNvPr>
          <p:cNvCxnSpPr>
            <a:cxnSpLocks/>
            <a:endCxn id="15" idx="1"/>
          </p:cNvCxnSpPr>
          <p:nvPr/>
        </p:nvCxnSpPr>
        <p:spPr>
          <a:xfrm>
            <a:off x="6835129" y="5033279"/>
            <a:ext cx="813454" cy="8676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64518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F183AA0-4B81-4C3E-AC7F-AB1101CBB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3200" dirty="0"/>
              <a:t>Obowiązki organu architektoniczno-budowlanego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4056699-B865-4476-BD78-62367870F8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4688"/>
            <a:ext cx="10515600" cy="4184534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spcBef>
                <a:spcPts val="350"/>
              </a:spcBef>
              <a:buSzPct val="100000"/>
              <a:buNone/>
              <a:defRPr/>
            </a:pPr>
            <a:r>
              <a:rPr lang="pl-PL" altLang="pl-PL" dirty="0">
                <a:solidFill>
                  <a:srgbClr val="006CB7"/>
                </a:solidFill>
              </a:rPr>
              <a:t>Przed wydaniem decyzji o pozwoleniu na budowę lub odrębnej decyzji o zatwierdzeniu projektu budowlanego właściwy organ administracji architektoniczno-budowlanej jest zobowiązany do sprawdzenia:</a:t>
            </a:r>
          </a:p>
          <a:p>
            <a:pPr eaLnBrk="1" hangingPunct="1">
              <a:lnSpc>
                <a:spcPct val="80000"/>
              </a:lnSpc>
              <a:spcBef>
                <a:spcPts val="350"/>
              </a:spcBef>
              <a:buSzPct val="100000"/>
              <a:defRPr/>
            </a:pPr>
            <a:endParaRPr lang="pl-PL" altLang="pl-PL" sz="1200" dirty="0">
              <a:solidFill>
                <a:srgbClr val="006CB7"/>
              </a:solidFill>
            </a:endParaRPr>
          </a:p>
          <a:p>
            <a:pPr marL="0" indent="0" eaLnBrk="1" hangingPunct="1">
              <a:lnSpc>
                <a:spcPct val="80000"/>
              </a:lnSpc>
              <a:spcBef>
                <a:spcPts val="350"/>
              </a:spcBef>
              <a:buClr>
                <a:srgbClr val="FFFFFF"/>
              </a:buClr>
              <a:buSzPct val="100000"/>
              <a:buNone/>
              <a:defRPr/>
            </a:pPr>
            <a:r>
              <a:rPr lang="pl-PL" altLang="pl-PL" dirty="0">
                <a:solidFill>
                  <a:srgbClr val="006CB7"/>
                </a:solidFill>
              </a:rPr>
              <a:t>- zgodności projektu budowlanego z ustaleniami miejscowego planu zagospodarowania przestrzennego albo decyzji o warunkach zabudowy i zagospodarowania terenu</a:t>
            </a:r>
          </a:p>
          <a:p>
            <a:pPr marL="17463" eaLnBrk="1" hangingPunct="1">
              <a:lnSpc>
                <a:spcPct val="80000"/>
              </a:lnSpc>
              <a:spcBef>
                <a:spcPts val="350"/>
              </a:spcBef>
              <a:buClr>
                <a:srgbClr val="FFFFFF"/>
              </a:buClr>
              <a:buSzPct val="100000"/>
              <a:defRPr/>
            </a:pPr>
            <a:endParaRPr lang="pl-PL" altLang="pl-PL" sz="1200" dirty="0">
              <a:solidFill>
                <a:srgbClr val="006CB7"/>
              </a:solidFill>
            </a:endParaRPr>
          </a:p>
          <a:p>
            <a:pPr marL="0" indent="0" eaLnBrk="1" hangingPunct="1">
              <a:lnSpc>
                <a:spcPct val="80000"/>
              </a:lnSpc>
              <a:spcBef>
                <a:spcPts val="350"/>
              </a:spcBef>
              <a:buClr>
                <a:srgbClr val="FFFFFF"/>
              </a:buClr>
              <a:buSzPct val="100000"/>
              <a:buNone/>
              <a:defRPr/>
            </a:pPr>
            <a:r>
              <a:rPr lang="pl-PL" altLang="pl-PL" dirty="0">
                <a:solidFill>
                  <a:srgbClr val="006CB7"/>
                </a:solidFill>
              </a:rPr>
              <a:t>- zgodności projektu zagospodarowania działki lub terenu z przepisami, w tym techniczno-budowlanymi</a:t>
            </a:r>
          </a:p>
          <a:p>
            <a:pPr marL="338138" indent="-320675" eaLnBrk="1" hangingPunct="1">
              <a:lnSpc>
                <a:spcPct val="80000"/>
              </a:lnSpc>
              <a:spcBef>
                <a:spcPts val="350"/>
              </a:spcBef>
              <a:buClr>
                <a:srgbClr val="FFFFFF"/>
              </a:buClr>
              <a:buSzPct val="100000"/>
              <a:defRPr/>
            </a:pPr>
            <a:endParaRPr lang="pl-PL" altLang="pl-PL" sz="1200" dirty="0">
              <a:solidFill>
                <a:srgbClr val="006CB7"/>
              </a:solidFill>
            </a:endParaRPr>
          </a:p>
          <a:p>
            <a:pPr marL="0" indent="0" eaLnBrk="1" hangingPunct="1">
              <a:lnSpc>
                <a:spcPct val="80000"/>
              </a:lnSpc>
              <a:spcBef>
                <a:spcPts val="350"/>
              </a:spcBef>
              <a:buClr>
                <a:srgbClr val="FFFFFF"/>
              </a:buClr>
              <a:buSzPct val="100000"/>
              <a:buNone/>
              <a:defRPr/>
            </a:pPr>
            <a:r>
              <a:rPr lang="pl-PL" altLang="pl-PL" dirty="0">
                <a:solidFill>
                  <a:srgbClr val="006CB7"/>
                </a:solidFill>
              </a:rPr>
              <a:t>- kompletności projektu budowlanego i posiadanie wymaganych opinii, uzgodnień, pozwoleń i sprawdzeń</a:t>
            </a:r>
          </a:p>
          <a:p>
            <a:pPr marL="0" indent="0" eaLnBrk="1" hangingPunct="1">
              <a:lnSpc>
                <a:spcPct val="80000"/>
              </a:lnSpc>
              <a:spcBef>
                <a:spcPts val="350"/>
              </a:spcBef>
              <a:buClr>
                <a:srgbClr val="FFFFFF"/>
              </a:buClr>
              <a:buSzPct val="100000"/>
              <a:buNone/>
              <a:defRPr/>
            </a:pPr>
            <a:endParaRPr lang="pl-PL" altLang="pl-PL" sz="1200" dirty="0">
              <a:solidFill>
                <a:srgbClr val="006CB7"/>
              </a:solidFill>
            </a:endParaRPr>
          </a:p>
          <a:p>
            <a:pPr marL="0" indent="0" eaLnBrk="1" hangingPunct="1">
              <a:lnSpc>
                <a:spcPct val="80000"/>
              </a:lnSpc>
              <a:spcBef>
                <a:spcPts val="350"/>
              </a:spcBef>
              <a:buClr>
                <a:srgbClr val="FFFFFF"/>
              </a:buClr>
              <a:buSzPct val="100000"/>
              <a:buNone/>
              <a:defRPr/>
            </a:pPr>
            <a:r>
              <a:rPr lang="pl-PL" altLang="pl-PL" dirty="0">
                <a:solidFill>
                  <a:srgbClr val="006CB7"/>
                </a:solidFill>
              </a:rPr>
              <a:t>- wykonanie projektu przez osobę posiadającą uprawnienia budowlane i będącą członkiem izby samorządu zawodowego</a:t>
            </a:r>
          </a:p>
          <a:p>
            <a:endParaRPr lang="pl-PL" dirty="0">
              <a:solidFill>
                <a:srgbClr val="006CB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49908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77D419F-67D0-4ADD-930E-98EF6BE13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Art. 35 ustawy Prawo budowlane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2385B31-9422-4019-B3E2-50C6863A8D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spcBef>
                <a:spcPts val="500"/>
              </a:spcBef>
              <a:buClr>
                <a:srgbClr val="FFFFFF"/>
              </a:buClr>
            </a:pPr>
            <a:endParaRPr lang="pl-PL" altLang="pl-PL" dirty="0">
              <a:solidFill>
                <a:srgbClr val="006CB7"/>
              </a:solidFill>
            </a:endParaRPr>
          </a:p>
          <a:p>
            <a:pPr eaLnBrk="1" hangingPunct="1">
              <a:lnSpc>
                <a:spcPct val="80000"/>
              </a:lnSpc>
              <a:spcBef>
                <a:spcPts val="500"/>
              </a:spcBef>
              <a:buClr>
                <a:srgbClr val="FFFFFF"/>
              </a:buClr>
            </a:pPr>
            <a:endParaRPr lang="pl-PL" altLang="pl-PL" dirty="0">
              <a:solidFill>
                <a:srgbClr val="006CB7"/>
              </a:solidFill>
            </a:endParaRPr>
          </a:p>
          <a:p>
            <a:pPr eaLnBrk="1" hangingPunct="1">
              <a:lnSpc>
                <a:spcPct val="80000"/>
              </a:lnSpc>
              <a:spcBef>
                <a:spcPts val="500"/>
              </a:spcBef>
              <a:buClr>
                <a:srgbClr val="FFFFFF"/>
              </a:buClr>
            </a:pPr>
            <a:r>
              <a:rPr lang="pl-PL" altLang="pl-PL" dirty="0">
                <a:solidFill>
                  <a:srgbClr val="006CB7"/>
                </a:solidFill>
              </a:rPr>
              <a:t>Art. 35 ust. 1 ustawy prawo budowlane wskazuje </a:t>
            </a:r>
            <a:r>
              <a:rPr lang="pl-PL" altLang="pl-PL" b="1" dirty="0">
                <a:solidFill>
                  <a:srgbClr val="006CB7"/>
                </a:solidFill>
              </a:rPr>
              <a:t>zakres badania </a:t>
            </a:r>
            <a:r>
              <a:rPr lang="pl-PL" altLang="pl-PL" dirty="0">
                <a:solidFill>
                  <a:srgbClr val="006CB7"/>
                </a:solidFill>
              </a:rPr>
              <a:t>organu.</a:t>
            </a:r>
          </a:p>
          <a:p>
            <a:pPr eaLnBrk="1" hangingPunct="1">
              <a:lnSpc>
                <a:spcPct val="80000"/>
              </a:lnSpc>
              <a:spcBef>
                <a:spcPts val="500"/>
              </a:spcBef>
              <a:buClr>
                <a:srgbClr val="FFFFFF"/>
              </a:buClr>
            </a:pPr>
            <a:endParaRPr lang="pl-PL" altLang="pl-PL" dirty="0">
              <a:solidFill>
                <a:srgbClr val="006CB7"/>
              </a:solidFill>
            </a:endParaRPr>
          </a:p>
          <a:p>
            <a:pPr eaLnBrk="1" hangingPunct="1">
              <a:lnSpc>
                <a:spcPct val="80000"/>
              </a:lnSpc>
              <a:spcBef>
                <a:spcPts val="500"/>
              </a:spcBef>
              <a:buClr>
                <a:srgbClr val="FFFFFF"/>
              </a:buClr>
            </a:pPr>
            <a:r>
              <a:rPr lang="pl-PL" altLang="pl-PL" dirty="0">
                <a:solidFill>
                  <a:srgbClr val="006CB7"/>
                </a:solidFill>
              </a:rPr>
              <a:t>Art. 35 ust. 2 wskazuje o</a:t>
            </a:r>
            <a:r>
              <a:rPr lang="pl-PL" altLang="pl-PL" b="1" dirty="0">
                <a:solidFill>
                  <a:srgbClr val="006CB7"/>
                </a:solidFill>
              </a:rPr>
              <a:t>bowiązek wezwania inwestora </a:t>
            </a:r>
            <a:r>
              <a:rPr lang="pl-PL" altLang="pl-PL" dirty="0">
                <a:solidFill>
                  <a:srgbClr val="006CB7"/>
                </a:solidFill>
              </a:rPr>
              <a:t>do uzupełnienia nieprawidłowości.</a:t>
            </a:r>
          </a:p>
          <a:p>
            <a:pPr eaLnBrk="1" hangingPunct="1">
              <a:lnSpc>
                <a:spcPct val="80000"/>
              </a:lnSpc>
              <a:spcBef>
                <a:spcPts val="500"/>
              </a:spcBef>
              <a:buClr>
                <a:srgbClr val="FFFFFF"/>
              </a:buClr>
            </a:pPr>
            <a:endParaRPr lang="pl-PL" altLang="pl-PL" dirty="0">
              <a:solidFill>
                <a:srgbClr val="006CB7"/>
              </a:solidFill>
            </a:endParaRPr>
          </a:p>
          <a:p>
            <a:pPr eaLnBrk="1" hangingPunct="1">
              <a:lnSpc>
                <a:spcPct val="80000"/>
              </a:lnSpc>
              <a:spcBef>
                <a:spcPts val="500"/>
              </a:spcBef>
              <a:buClr>
                <a:srgbClr val="FFFFFF"/>
              </a:buClr>
            </a:pPr>
            <a:endParaRPr lang="pl-PL" altLang="pl-PL" dirty="0">
              <a:solidFill>
                <a:srgbClr val="006CB7"/>
              </a:solidFill>
            </a:endParaRPr>
          </a:p>
          <a:p>
            <a:pPr eaLnBrk="1" hangingPunct="1">
              <a:lnSpc>
                <a:spcPct val="80000"/>
              </a:lnSpc>
              <a:spcBef>
                <a:spcPts val="500"/>
              </a:spcBef>
              <a:buClr>
                <a:srgbClr val="FFFFFF"/>
              </a:buClr>
            </a:pPr>
            <a:r>
              <a:rPr lang="pl-PL" altLang="pl-PL" dirty="0">
                <a:solidFill>
                  <a:srgbClr val="006CB7"/>
                </a:solidFill>
              </a:rPr>
              <a:t>W razie spełnienia wymagań określonych w ust. 1 organ nie może odmówić wydania decyzji o pozwoleniu na budowę.</a:t>
            </a:r>
          </a:p>
          <a:p>
            <a:endParaRPr lang="pl-PL" dirty="0">
              <a:solidFill>
                <a:srgbClr val="006CB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62711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04DDE1C-281A-490C-9FDC-07A732F4B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Art. 35 ustawy Prawo budowlane - cd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3066C0F-3A4E-457B-9967-F3429CD514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5850" y="1992429"/>
            <a:ext cx="10106025" cy="4184534"/>
          </a:xfrm>
        </p:spPr>
        <p:txBody>
          <a:bodyPr/>
          <a:lstStyle/>
          <a:p>
            <a:pPr eaLnBrk="1" hangingPunct="1">
              <a:lnSpc>
                <a:spcPct val="80000"/>
              </a:lnSpc>
              <a:spcBef>
                <a:spcPts val="500"/>
              </a:spcBef>
              <a:buClr>
                <a:srgbClr val="FFFFFF"/>
              </a:buClr>
            </a:pPr>
            <a:endParaRPr lang="pl-PL" altLang="pl-PL" dirty="0">
              <a:solidFill>
                <a:srgbClr val="006CB7"/>
              </a:solidFill>
            </a:endParaRPr>
          </a:p>
          <a:p>
            <a:pPr marL="0" indent="0" eaLnBrk="1" hangingPunct="1">
              <a:lnSpc>
                <a:spcPct val="80000"/>
              </a:lnSpc>
              <a:spcBef>
                <a:spcPts val="500"/>
              </a:spcBef>
              <a:buClr>
                <a:srgbClr val="FFFFFF"/>
              </a:buClr>
              <a:buNone/>
            </a:pPr>
            <a:r>
              <a:rPr lang="pl-PL" altLang="pl-PL" dirty="0">
                <a:solidFill>
                  <a:srgbClr val="006CB7"/>
                </a:solidFill>
              </a:rPr>
              <a:t>Art. 35 ust. 3 ustawy prawo budowlane zobowiązuje organ w przypadku stwierdzenia naruszeń przepisu art. 35 ust. 1 do nałożenia postanowieniem obowiązku usunięcia nieprawidłowości określając termin ich usunięcia a po jego bezskutecznym upływie </a:t>
            </a:r>
            <a:r>
              <a:rPr lang="pl-PL" altLang="pl-PL" b="1" dirty="0">
                <a:solidFill>
                  <a:srgbClr val="006CB7"/>
                </a:solidFill>
              </a:rPr>
              <a:t>organ wydaje decyzję odmowną</a:t>
            </a:r>
            <a:r>
              <a:rPr lang="pl-PL" altLang="pl-PL" dirty="0">
                <a:solidFill>
                  <a:srgbClr val="006CB7"/>
                </a:solidFill>
              </a:rPr>
              <a:t>.</a:t>
            </a:r>
          </a:p>
          <a:p>
            <a:pPr marL="0" indent="0" eaLnBrk="1" hangingPunct="1">
              <a:lnSpc>
                <a:spcPct val="80000"/>
              </a:lnSpc>
              <a:spcBef>
                <a:spcPts val="500"/>
              </a:spcBef>
              <a:buClr>
                <a:srgbClr val="FFFFFF"/>
              </a:buClr>
              <a:buNone/>
            </a:pPr>
            <a:endParaRPr lang="pl-PL" altLang="pl-PL" dirty="0">
              <a:solidFill>
                <a:srgbClr val="006CB7"/>
              </a:solidFill>
            </a:endParaRPr>
          </a:p>
          <a:p>
            <a:pPr marL="0" indent="0">
              <a:buNone/>
            </a:pPr>
            <a:r>
              <a:rPr lang="pl-PL" altLang="pl-PL" dirty="0">
                <a:solidFill>
                  <a:srgbClr val="006CB7"/>
                </a:solidFill>
              </a:rPr>
              <a:t>Art. 35 ust. 6 wskazuje termin wydania decyzji – 65 dni.</a:t>
            </a:r>
          </a:p>
          <a:p>
            <a:pPr marL="0" indent="0">
              <a:buNone/>
            </a:pPr>
            <a:endParaRPr lang="pl-PL" altLang="pl-PL" dirty="0">
              <a:solidFill>
                <a:srgbClr val="006CB7"/>
              </a:solidFill>
            </a:endParaRPr>
          </a:p>
          <a:p>
            <a:pPr marL="0" indent="0">
              <a:buNone/>
            </a:pPr>
            <a:r>
              <a:rPr lang="pl-PL" altLang="pl-PL" dirty="0">
                <a:solidFill>
                  <a:srgbClr val="006CB7"/>
                </a:solidFill>
              </a:rPr>
              <a:t>Art. 35 ust. 8 precyzuje, że: </a:t>
            </a:r>
            <a:r>
              <a:rPr lang="pl-PL" altLang="pl-PL" i="1" dirty="0">
                <a:solidFill>
                  <a:srgbClr val="006CB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 terminu, o którym mowa w ust. 6, </a:t>
            </a:r>
            <a:r>
              <a:rPr lang="pl-PL" altLang="pl-PL" b="1" i="1" dirty="0">
                <a:solidFill>
                  <a:srgbClr val="006CB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nie wlicza się </a:t>
            </a:r>
            <a:r>
              <a:rPr lang="pl-PL" altLang="pl-PL" i="1" dirty="0">
                <a:solidFill>
                  <a:srgbClr val="006CB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terminów przewidzianych w przepisach prawa do dokonania określonych czynności, okresów zawieszenia postępowania oraz okresów opóźnień spowodowanych z winy strony, albo z przyczyn niezależnych od organu.</a:t>
            </a:r>
          </a:p>
          <a:p>
            <a:endParaRPr lang="pl-PL" dirty="0">
              <a:solidFill>
                <a:srgbClr val="006CB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110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D9A0FAB-8251-415A-9C91-D29BE337F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65 dni – brak przekroczeń terminów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F82C74B-B069-4C7E-99E0-C13F3CFF5B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l-PL" altLang="pl-PL" dirty="0">
              <a:solidFill>
                <a:srgbClr val="006CB7"/>
              </a:solidFill>
              <a:latin typeface="Lato" panose="020F0502020204030203" pitchFamily="34" charset="-18"/>
            </a:endParaRPr>
          </a:p>
          <a:p>
            <a:pPr marL="0" indent="0">
              <a:buNone/>
            </a:pPr>
            <a:endParaRPr lang="pl-PL" altLang="pl-PL" dirty="0">
              <a:solidFill>
                <a:srgbClr val="006CB7"/>
              </a:solidFill>
              <a:latin typeface="Lato" panose="020F0502020204030203" pitchFamily="34" charset="-18"/>
            </a:endParaRPr>
          </a:p>
          <a:p>
            <a:pPr marL="0" indent="0">
              <a:buNone/>
            </a:pPr>
            <a:r>
              <a:rPr lang="pl-PL" altLang="pl-PL" dirty="0">
                <a:solidFill>
                  <a:srgbClr val="006CB7"/>
                </a:solidFill>
                <a:latin typeface="Lato" panose="020F0502020204030203" pitchFamily="34" charset="-18"/>
              </a:rPr>
              <a:t>Od 2005 roku wobec Prezydenta Miasta Krakowa nie orzeczono kar pieniężnych w zakresie przekroczenia terminu postępowania poprzedzającego wydanie decyzji pozwolenia na budowę z uwagi na brak stwierdzenia zwłoki.</a:t>
            </a:r>
            <a:endParaRPr lang="pl-PL" altLang="pl-PL" i="1" dirty="0">
              <a:solidFill>
                <a:srgbClr val="006CB7"/>
              </a:solidFill>
              <a:latin typeface="Lato" panose="020F0502020204030203" pitchFamily="34" charset="-18"/>
              <a:cs typeface="Times New Roman" panose="02020603050405020304" pitchFamily="18" charset="0"/>
            </a:endParaRPr>
          </a:p>
          <a:p>
            <a:endParaRPr lang="pl-PL" dirty="0">
              <a:solidFill>
                <a:srgbClr val="006CB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253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C8BCD0D-223B-49D3-8BBC-00393E13D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Ilość wydanych decyzji </a:t>
            </a:r>
            <a:r>
              <a:rPr lang="pl-PL" dirty="0" err="1"/>
              <a:t>PnB</a:t>
            </a:r>
            <a:r>
              <a:rPr lang="pl-PL" dirty="0"/>
              <a:t> w Krakowie</a:t>
            </a:r>
          </a:p>
        </p:txBody>
      </p:sp>
      <p:graphicFrame>
        <p:nvGraphicFramePr>
          <p:cNvPr id="4" name="Wykres 3">
            <a:extLst>
              <a:ext uri="{FF2B5EF4-FFF2-40B4-BE49-F238E27FC236}">
                <a16:creationId xmlns:a16="http://schemas.microsoft.com/office/drawing/2014/main" id="{C2C2598D-D79C-4766-83B4-482C1C3EEC1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0421613"/>
              </p:ext>
            </p:extLst>
          </p:nvPr>
        </p:nvGraphicFramePr>
        <p:xfrm>
          <a:off x="2160179" y="1844688"/>
          <a:ext cx="7727740" cy="42771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82920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66AE7A5-564B-4DB0-9880-8B8DFD908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PnB</a:t>
            </a:r>
            <a:r>
              <a:rPr lang="pl-PL" dirty="0"/>
              <a:t> budynki jednorodzinne</a:t>
            </a:r>
          </a:p>
        </p:txBody>
      </p:sp>
      <p:pic>
        <p:nvPicPr>
          <p:cNvPr id="4" name="Obraz 5">
            <a:extLst>
              <a:ext uri="{FF2B5EF4-FFF2-40B4-BE49-F238E27FC236}">
                <a16:creationId xmlns:a16="http://schemas.microsoft.com/office/drawing/2014/main" id="{A58D8F0E-54D5-41BA-8260-68550C2CA9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698285"/>
            <a:ext cx="2443808" cy="1860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Wykres 4">
            <a:extLst>
              <a:ext uri="{FF2B5EF4-FFF2-40B4-BE49-F238E27FC236}">
                <a16:creationId xmlns:a16="http://schemas.microsoft.com/office/drawing/2014/main" id="{602B52A5-9275-4A62-B197-F6A0A9C0E97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4610613"/>
              </p:ext>
            </p:extLst>
          </p:nvPr>
        </p:nvGraphicFramePr>
        <p:xfrm>
          <a:off x="838200" y="2789695"/>
          <a:ext cx="4921204" cy="317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Wykres 5">
            <a:extLst>
              <a:ext uri="{FF2B5EF4-FFF2-40B4-BE49-F238E27FC236}">
                <a16:creationId xmlns:a16="http://schemas.microsoft.com/office/drawing/2014/main" id="{06545085-04D9-4FC6-B358-462E84CEA9E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4901085"/>
              </p:ext>
            </p:extLst>
          </p:nvPr>
        </p:nvGraphicFramePr>
        <p:xfrm>
          <a:off x="6096000" y="2886263"/>
          <a:ext cx="5257800" cy="30739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1819491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50CFBF-5A51-4512-8830-033B7F26C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PnB</a:t>
            </a:r>
            <a:r>
              <a:rPr lang="pl-PL" dirty="0"/>
              <a:t> budynki wielorodzinne</a:t>
            </a:r>
          </a:p>
        </p:txBody>
      </p:sp>
      <p:graphicFrame>
        <p:nvGraphicFramePr>
          <p:cNvPr id="4" name="Wykres 3">
            <a:extLst>
              <a:ext uri="{FF2B5EF4-FFF2-40B4-BE49-F238E27FC236}">
                <a16:creationId xmlns:a16="http://schemas.microsoft.com/office/drawing/2014/main" id="{0790F9AB-A899-4BB8-9B65-900D2B25B94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1027240"/>
              </p:ext>
            </p:extLst>
          </p:nvPr>
        </p:nvGraphicFramePr>
        <p:xfrm>
          <a:off x="5978128" y="1991962"/>
          <a:ext cx="5346915" cy="34174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Obraz 3">
            <a:extLst>
              <a:ext uri="{FF2B5EF4-FFF2-40B4-BE49-F238E27FC236}">
                <a16:creationId xmlns:a16="http://schemas.microsoft.com/office/drawing/2014/main" id="{CD879AFB-B670-44E9-86E8-0FEE719AEA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957" y="2016351"/>
            <a:ext cx="4338234" cy="3393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16713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9C1E9DC-60DC-4DEC-971D-0FBFD4759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Decyzje Zgody na Realizację Inwestycji Drogowej ZRID</a:t>
            </a:r>
          </a:p>
        </p:txBody>
      </p:sp>
      <p:pic>
        <p:nvPicPr>
          <p:cNvPr id="4" name="Obraz 5">
            <a:extLst>
              <a:ext uri="{FF2B5EF4-FFF2-40B4-BE49-F238E27FC236}">
                <a16:creationId xmlns:a16="http://schemas.microsoft.com/office/drawing/2014/main" id="{49C599FD-8E72-40CE-9D3F-8C6C40EEA9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83" y="3026009"/>
            <a:ext cx="3017757" cy="2336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ymbol zastępczy tekstu 5">
            <a:extLst>
              <a:ext uri="{FF2B5EF4-FFF2-40B4-BE49-F238E27FC236}">
                <a16:creationId xmlns:a16="http://schemas.microsoft.com/office/drawing/2014/main" id="{E094D73C-2936-48FB-8C48-D63919E77EA1}"/>
              </a:ext>
            </a:extLst>
          </p:cNvPr>
          <p:cNvSpPr txBox="1">
            <a:spLocks noChangeArrowheads="1"/>
          </p:cNvSpPr>
          <p:nvPr/>
        </p:nvSpPr>
        <p:spPr>
          <a:xfrm>
            <a:off x="4521577" y="2555081"/>
            <a:ext cx="2601993" cy="1747837"/>
          </a:xfrm>
          <a:prstGeom prst="rect">
            <a:avLst/>
          </a:prstGeom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rgbClr val="0063AF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rgbClr val="0063AF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rgbClr val="0063AF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rgbClr val="0063AF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rgbClr val="0063A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altLang="pl-PL" dirty="0"/>
              <a:t>Wpłynęło:</a:t>
            </a:r>
          </a:p>
          <a:p>
            <a:pPr marL="0" indent="0">
              <a:buNone/>
            </a:pPr>
            <a:r>
              <a:rPr lang="pl-PL" altLang="pl-PL" sz="1400" dirty="0"/>
              <a:t>2018 – 44 wnioski</a:t>
            </a:r>
          </a:p>
          <a:p>
            <a:pPr marL="0" indent="0">
              <a:buNone/>
            </a:pPr>
            <a:r>
              <a:rPr lang="pl-PL" altLang="pl-PL" sz="1400" dirty="0"/>
              <a:t>2019 – 25 wniosków</a:t>
            </a:r>
          </a:p>
          <a:p>
            <a:pPr marL="0" indent="0">
              <a:buNone/>
            </a:pPr>
            <a:r>
              <a:rPr lang="pl-PL" altLang="pl-PL" sz="1400" dirty="0"/>
              <a:t>2020 – 29 wniosków</a:t>
            </a:r>
          </a:p>
          <a:p>
            <a:pPr marL="0" indent="0">
              <a:buNone/>
            </a:pPr>
            <a:r>
              <a:rPr lang="pl-PL" altLang="pl-PL" sz="1400" dirty="0"/>
              <a:t>2021 – 36 wniosków</a:t>
            </a:r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364BA700-740D-4059-91E7-7FE36693F1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1577" y="4356277"/>
            <a:ext cx="2447925" cy="165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>
              <a:buFont typeface="Arial" panose="020B0604020202020204" pitchFamily="34" charset="0"/>
              <a:buNone/>
            </a:pPr>
            <a:r>
              <a:rPr lang="pl-PL" altLang="pl-PL" sz="1800" dirty="0"/>
              <a:t>Ilość wydanych decyzji:</a:t>
            </a:r>
          </a:p>
          <a:p>
            <a:pPr defTabSz="914400">
              <a:buFont typeface="Arial" panose="020B0604020202020204" pitchFamily="34" charset="0"/>
              <a:buNone/>
            </a:pPr>
            <a:r>
              <a:rPr lang="pl-PL" altLang="pl-PL" sz="1400" dirty="0"/>
              <a:t>2018 – 20</a:t>
            </a:r>
          </a:p>
          <a:p>
            <a:pPr defTabSz="914400">
              <a:buFont typeface="Arial" panose="020B0604020202020204" pitchFamily="34" charset="0"/>
              <a:buNone/>
            </a:pPr>
            <a:r>
              <a:rPr lang="pl-PL" altLang="pl-PL" sz="1400" dirty="0"/>
              <a:t>2019 – 24</a:t>
            </a:r>
          </a:p>
          <a:p>
            <a:pPr defTabSz="914400">
              <a:buFont typeface="Arial" panose="020B0604020202020204" pitchFamily="34" charset="0"/>
              <a:buNone/>
            </a:pPr>
            <a:r>
              <a:rPr lang="pl-PL" altLang="pl-PL" sz="1400" dirty="0"/>
              <a:t>2020 – 26</a:t>
            </a:r>
          </a:p>
          <a:p>
            <a:pPr defTabSz="914400">
              <a:buFont typeface="Arial" panose="020B0604020202020204" pitchFamily="34" charset="0"/>
              <a:buNone/>
            </a:pPr>
            <a:r>
              <a:rPr lang="pl-PL" altLang="pl-PL" sz="1400" dirty="0"/>
              <a:t>2021 – 14</a:t>
            </a:r>
            <a:endParaRPr lang="pl-PL" altLang="pl-PL" sz="1000" dirty="0"/>
          </a:p>
        </p:txBody>
      </p:sp>
      <p:graphicFrame>
        <p:nvGraphicFramePr>
          <p:cNvPr id="7" name="Wykres 6">
            <a:extLst>
              <a:ext uri="{FF2B5EF4-FFF2-40B4-BE49-F238E27FC236}">
                <a16:creationId xmlns:a16="http://schemas.microsoft.com/office/drawing/2014/main" id="{4B6C052B-EDF4-48E5-B860-E4A7D5E070E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5059151"/>
              </p:ext>
            </p:extLst>
          </p:nvPr>
        </p:nvGraphicFramePr>
        <p:xfrm>
          <a:off x="7123570" y="2501723"/>
          <a:ext cx="4384298" cy="35103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19759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4605FFF-19AD-4E5B-B0B4-538E70231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Porównanie największych miast</a:t>
            </a:r>
          </a:p>
        </p:txBody>
      </p:sp>
      <p:graphicFrame>
        <p:nvGraphicFramePr>
          <p:cNvPr id="5" name="Wykres 4">
            <a:extLst>
              <a:ext uri="{FF2B5EF4-FFF2-40B4-BE49-F238E27FC236}">
                <a16:creationId xmlns:a16="http://schemas.microsoft.com/office/drawing/2014/main" id="{FB5BF8AF-D662-4F93-9FC8-E818C6A4626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3483601"/>
              </p:ext>
            </p:extLst>
          </p:nvPr>
        </p:nvGraphicFramePr>
        <p:xfrm>
          <a:off x="838200" y="2154381"/>
          <a:ext cx="4925291" cy="37892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Wykres 5">
            <a:extLst>
              <a:ext uri="{FF2B5EF4-FFF2-40B4-BE49-F238E27FC236}">
                <a16:creationId xmlns:a16="http://schemas.microsoft.com/office/drawing/2014/main" id="{E88A6A85-6E6A-4E48-BFC2-8B1C9BDCCC9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8705988"/>
              </p:ext>
            </p:extLst>
          </p:nvPr>
        </p:nvGraphicFramePr>
        <p:xfrm>
          <a:off x="5888182" y="2133598"/>
          <a:ext cx="5465618" cy="34913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Owal 6">
            <a:extLst>
              <a:ext uri="{FF2B5EF4-FFF2-40B4-BE49-F238E27FC236}">
                <a16:creationId xmlns:a16="http://schemas.microsoft.com/office/drawing/2014/main" id="{29B84560-F76F-4572-BC49-8C9679E35C9A}"/>
              </a:ext>
            </a:extLst>
          </p:cNvPr>
          <p:cNvSpPr/>
          <p:nvPr/>
        </p:nvSpPr>
        <p:spPr>
          <a:xfrm rot="18687208">
            <a:off x="1549727" y="5169953"/>
            <a:ext cx="634674" cy="261311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Owal 7">
            <a:extLst>
              <a:ext uri="{FF2B5EF4-FFF2-40B4-BE49-F238E27FC236}">
                <a16:creationId xmlns:a16="http://schemas.microsoft.com/office/drawing/2014/main" id="{5E72738D-88AE-4594-8D19-FF2117AFCFB5}"/>
              </a:ext>
            </a:extLst>
          </p:cNvPr>
          <p:cNvSpPr/>
          <p:nvPr/>
        </p:nvSpPr>
        <p:spPr>
          <a:xfrm rot="18687208">
            <a:off x="6819073" y="5169953"/>
            <a:ext cx="634674" cy="261311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663847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3D44DE7-EA1F-44F3-9123-3855E8252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Porównanie największych miast</a:t>
            </a:r>
          </a:p>
        </p:txBody>
      </p:sp>
      <p:graphicFrame>
        <p:nvGraphicFramePr>
          <p:cNvPr id="5" name="Wykres 4">
            <a:extLst>
              <a:ext uri="{FF2B5EF4-FFF2-40B4-BE49-F238E27FC236}">
                <a16:creationId xmlns:a16="http://schemas.microsoft.com/office/drawing/2014/main" id="{E80350C5-B5A0-491B-A40E-8B2BD499E84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1876153"/>
              </p:ext>
            </p:extLst>
          </p:nvPr>
        </p:nvGraphicFramePr>
        <p:xfrm>
          <a:off x="6393874" y="2390776"/>
          <a:ext cx="4779818" cy="32579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Wykres 5">
            <a:extLst>
              <a:ext uri="{FF2B5EF4-FFF2-40B4-BE49-F238E27FC236}">
                <a16:creationId xmlns:a16="http://schemas.microsoft.com/office/drawing/2014/main" id="{60313826-EE6E-4315-A8C1-61E4EE65F5B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8940821"/>
              </p:ext>
            </p:extLst>
          </p:nvPr>
        </p:nvGraphicFramePr>
        <p:xfrm>
          <a:off x="1226128" y="1691986"/>
          <a:ext cx="4779818" cy="43133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ytuł 1">
            <a:extLst>
              <a:ext uri="{FF2B5EF4-FFF2-40B4-BE49-F238E27FC236}">
                <a16:creationId xmlns:a16="http://schemas.microsoft.com/office/drawing/2014/main" id="{DDC3EBF0-F021-4E0B-8987-4D7D29E27859}"/>
              </a:ext>
            </a:extLst>
          </p:cNvPr>
          <p:cNvSpPr txBox="1">
            <a:spLocks/>
          </p:cNvSpPr>
          <p:nvPr/>
        </p:nvSpPr>
        <p:spPr>
          <a:xfrm>
            <a:off x="7279407" y="1768212"/>
            <a:ext cx="3091873" cy="34433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0063A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9pPr>
          </a:lstStyle>
          <a:p>
            <a:r>
              <a:rPr lang="pl-PL" sz="1400" dirty="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</a:rPr>
              <a:t>mieszkania oddane do użytkowania</a:t>
            </a:r>
          </a:p>
        </p:txBody>
      </p:sp>
    </p:spTree>
    <p:extLst>
      <p:ext uri="{BB962C8B-B14F-4D97-AF65-F5344CB8AC3E}">
        <p14:creationId xmlns:p14="http://schemas.microsoft.com/office/powerpoint/2010/main" val="25612179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D2569EB-B35A-4A8D-9705-F77B57E1F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Ilość decyzji </a:t>
            </a:r>
            <a:r>
              <a:rPr lang="pl-PL" dirty="0" err="1"/>
              <a:t>PnB</a:t>
            </a:r>
            <a:r>
              <a:rPr lang="pl-PL" dirty="0"/>
              <a:t> w Krakowie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9E4E09B-7801-4870-865C-704EF12EA7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altLang="pl-PL" dirty="0">
                <a:solidFill>
                  <a:srgbClr val="006CB7"/>
                </a:solidFill>
                <a:latin typeface="Lato" panose="020F0502020204030203" pitchFamily="34" charset="-18"/>
              </a:rPr>
              <a:t>Mimo pandemii nie odnotowano spadków w ilości wydawanych pozwoleń na budowę tak dużych jaki wskazuje Indeks nastrojów przedsiębiorców "</a:t>
            </a:r>
            <a:r>
              <a:rPr lang="pl-PL" altLang="pl-PL" dirty="0" err="1">
                <a:solidFill>
                  <a:srgbClr val="006CB7"/>
                </a:solidFill>
                <a:latin typeface="Lato" panose="020F0502020204030203" pitchFamily="34" charset="-18"/>
              </a:rPr>
              <a:t>Busometr</a:t>
            </a:r>
            <a:r>
              <a:rPr lang="pl-PL" altLang="pl-PL" dirty="0">
                <a:solidFill>
                  <a:srgbClr val="006CB7"/>
                </a:solidFill>
                <a:latin typeface="Lato" panose="020F0502020204030203" pitchFamily="34" charset="-18"/>
              </a:rPr>
              <a:t>" (ZPP – Związek Przedsiębiorców i Pracodawców) na pierwsze półrocze 2022 roku</a:t>
            </a:r>
          </a:p>
          <a:p>
            <a:endParaRPr lang="pl-PL" dirty="0">
              <a:solidFill>
                <a:srgbClr val="006CB7"/>
              </a:solidFill>
            </a:endParaRPr>
          </a:p>
        </p:txBody>
      </p:sp>
      <p:pic>
        <p:nvPicPr>
          <p:cNvPr id="4" name="Obraz 1">
            <a:extLst>
              <a:ext uri="{FF2B5EF4-FFF2-40B4-BE49-F238E27FC236}">
                <a16:creationId xmlns:a16="http://schemas.microsoft.com/office/drawing/2014/main" id="{CB8DADC7-9915-4EBD-A624-A180055675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1687" y="3031699"/>
            <a:ext cx="8262211" cy="3145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18445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12943ED-F19E-4F3A-A501-1DDFD8795D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154613"/>
            <a:ext cx="9144000" cy="596900"/>
          </a:xfrm>
        </p:spPr>
        <p:txBody>
          <a:bodyPr/>
          <a:lstStyle/>
          <a:p>
            <a:pPr>
              <a:defRPr/>
            </a:pPr>
            <a:r>
              <a:rPr lang="pl-PL" dirty="0"/>
              <a:t>Dziękujemy za uwagę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szablon UMK">
      <a:dk1>
        <a:srgbClr val="0063AF"/>
      </a:dk1>
      <a:lt1>
        <a:sysClr val="window" lastClr="FFFFFF"/>
      </a:lt1>
      <a:dk2>
        <a:srgbClr val="000000"/>
      </a:dk2>
      <a:lt2>
        <a:srgbClr val="E7E6E6"/>
      </a:lt2>
      <a:accent1>
        <a:srgbClr val="512078"/>
      </a:accent1>
      <a:accent2>
        <a:srgbClr val="DC0613"/>
      </a:accent2>
      <a:accent3>
        <a:srgbClr val="74AF27"/>
      </a:accent3>
      <a:accent4>
        <a:srgbClr val="0099D4"/>
      </a:accent4>
      <a:accent5>
        <a:srgbClr val="F0B500"/>
      </a:accent5>
      <a:accent6>
        <a:srgbClr val="ACABAB"/>
      </a:accent6>
      <a:hlink>
        <a:srgbClr val="0063AF"/>
      </a:hlink>
      <a:folHlink>
        <a:srgbClr val="0063AF"/>
      </a:folHlink>
    </a:clrScheme>
    <a:fontScheme name="UMK">
      <a:majorFont>
        <a:latin typeface="Lato Black"/>
        <a:ea typeface=""/>
        <a:cs typeface=""/>
      </a:majorFont>
      <a:minorFont>
        <a:latin typeface="Lato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szablon UMK">
    <a:dk1>
      <a:srgbClr val="0063AF"/>
    </a:dk1>
    <a:lt1>
      <a:sysClr val="window" lastClr="FFFFFF"/>
    </a:lt1>
    <a:dk2>
      <a:srgbClr val="000000"/>
    </a:dk2>
    <a:lt2>
      <a:srgbClr val="E7E6E6"/>
    </a:lt2>
    <a:accent1>
      <a:srgbClr val="512078"/>
    </a:accent1>
    <a:accent2>
      <a:srgbClr val="DC0613"/>
    </a:accent2>
    <a:accent3>
      <a:srgbClr val="74AF27"/>
    </a:accent3>
    <a:accent4>
      <a:srgbClr val="0099D4"/>
    </a:accent4>
    <a:accent5>
      <a:srgbClr val="F0B500"/>
    </a:accent5>
    <a:accent6>
      <a:srgbClr val="ACABAB"/>
    </a:accent6>
    <a:hlink>
      <a:srgbClr val="0063AF"/>
    </a:hlink>
    <a:folHlink>
      <a:srgbClr val="0063AF"/>
    </a:folHlink>
  </a:clrScheme>
</a:themeOverride>
</file>

<file path=ppt/theme/themeOverride2.xml><?xml version="1.0" encoding="utf-8"?>
<a:themeOverride xmlns:a="http://schemas.openxmlformats.org/drawingml/2006/main">
  <a:clrScheme name="szablon UMK">
    <a:dk1>
      <a:srgbClr val="0063AF"/>
    </a:dk1>
    <a:lt1>
      <a:sysClr val="window" lastClr="FFFFFF"/>
    </a:lt1>
    <a:dk2>
      <a:srgbClr val="000000"/>
    </a:dk2>
    <a:lt2>
      <a:srgbClr val="E7E6E6"/>
    </a:lt2>
    <a:accent1>
      <a:srgbClr val="512078"/>
    </a:accent1>
    <a:accent2>
      <a:srgbClr val="DC0613"/>
    </a:accent2>
    <a:accent3>
      <a:srgbClr val="74AF27"/>
    </a:accent3>
    <a:accent4>
      <a:srgbClr val="0099D4"/>
    </a:accent4>
    <a:accent5>
      <a:srgbClr val="F0B500"/>
    </a:accent5>
    <a:accent6>
      <a:srgbClr val="ACABAB"/>
    </a:accent6>
    <a:hlink>
      <a:srgbClr val="0063AF"/>
    </a:hlink>
    <a:folHlink>
      <a:srgbClr val="0063A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3363</TotalTime>
  <Words>596</Words>
  <Application>Microsoft Office PowerPoint</Application>
  <PresentationFormat>Panoramiczny</PresentationFormat>
  <Paragraphs>104</Paragraphs>
  <Slides>16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16</vt:i4>
      </vt:variant>
    </vt:vector>
  </HeadingPairs>
  <TitlesOfParts>
    <vt:vector size="22" baseType="lpstr">
      <vt:lpstr>Arial</vt:lpstr>
      <vt:lpstr>Calibri</vt:lpstr>
      <vt:lpstr>Lato</vt:lpstr>
      <vt:lpstr>Lato Black</vt:lpstr>
      <vt:lpstr>Times New Roman</vt:lpstr>
      <vt:lpstr>Motyw pakietu Office</vt:lpstr>
      <vt:lpstr>PROCES BUDOWLANY   </vt:lpstr>
      <vt:lpstr>Umocowanie prawne</vt:lpstr>
      <vt:lpstr>Schemat postępowania w sprawie wydania decyzji pozwolenia na budowę</vt:lpstr>
      <vt:lpstr>3 egzemplarze projektu – 3 części</vt:lpstr>
      <vt:lpstr>Obowiązki organu architektoniczno-budowlanego</vt:lpstr>
      <vt:lpstr>Art. 35 ustawy Prawo budowlane</vt:lpstr>
      <vt:lpstr>Art. 35 ustawy Prawo budowlane - cd</vt:lpstr>
      <vt:lpstr>65 dni – brak przekroczeń terminów</vt:lpstr>
      <vt:lpstr>Ilość wydanych decyzji PnB w Krakowie</vt:lpstr>
      <vt:lpstr>PnB budynki jednorodzinne</vt:lpstr>
      <vt:lpstr>PnB budynki wielorodzinne</vt:lpstr>
      <vt:lpstr>Decyzje Zgody na Realizację Inwestycji Drogowej ZRID</vt:lpstr>
      <vt:lpstr>Porównanie największych miast</vt:lpstr>
      <vt:lpstr>Porównanie największych miast</vt:lpstr>
      <vt:lpstr>Ilość decyzji PnB w Krakowie</vt:lpstr>
      <vt:lpstr>Dziękujemy za uwagę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Robert Balcerzyk</dc:creator>
  <cp:lastModifiedBy>Piotr Czupryński</cp:lastModifiedBy>
  <cp:revision>432</cp:revision>
  <cp:lastPrinted>2018-07-05T07:35:52Z</cp:lastPrinted>
  <dcterms:created xsi:type="dcterms:W3CDTF">2017-05-26T08:53:19Z</dcterms:created>
  <dcterms:modified xsi:type="dcterms:W3CDTF">2022-05-08T17:41:56Z</dcterms:modified>
</cp:coreProperties>
</file>