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21" r:id="rId3"/>
    <p:sldId id="756" r:id="rId4"/>
    <p:sldId id="757" r:id="rId5"/>
    <p:sldId id="758" r:id="rId6"/>
    <p:sldId id="765" r:id="rId7"/>
    <p:sldId id="760" r:id="rId8"/>
    <p:sldId id="311" r:id="rId9"/>
    <p:sldId id="761" r:id="rId10"/>
    <p:sldId id="764" r:id="rId11"/>
    <p:sldId id="257" r:id="rId12"/>
  </p:sldIdLst>
  <p:sldSz cx="12192000" cy="6858000"/>
  <p:notesSz cx="6797675" cy="99282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110">
          <p15:clr>
            <a:srgbClr val="A4A3A4"/>
          </p15:clr>
        </p15:guide>
        <p15:guide id="4" pos="2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CB7"/>
    <a:srgbClr val="CC9966"/>
    <a:srgbClr val="996633"/>
    <a:srgbClr val="FF0000"/>
    <a:srgbClr val="08764C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8" autoAdjust="0"/>
    <p:restoredTop sz="76800" autoAdjust="0"/>
  </p:normalViewPr>
  <p:slideViewPr>
    <p:cSldViewPr snapToGrid="0" showGuides="1">
      <p:cViewPr varScale="1">
        <p:scale>
          <a:sx n="86" d="100"/>
          <a:sy n="86" d="100"/>
        </p:scale>
        <p:origin x="331" y="72"/>
      </p:cViewPr>
      <p:guideLst>
        <p:guide orient="horz" pos="2160"/>
        <p:guide pos="3840"/>
        <p:guide pos="5110"/>
        <p:guide pos="2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6518053-5E5F-4134-9D80-CF0275F86E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3EE55-148D-4F1F-9026-864E6477A7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fld id="{2846203E-9FD2-4F26-865A-B36BB895D319}" type="datetimeFigureOut">
              <a:rPr lang="pl-PL"/>
              <a:pPr>
                <a:defRPr/>
              </a:pPr>
              <a:t>05.05.2022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F1B012D4-2E13-45C3-8DE1-5F359CFD3A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EEC49BC8-62A7-4506-B5E2-79D816B77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1" y="4715630"/>
            <a:ext cx="5438775" cy="446793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0DE640-14A3-4808-A7D7-5C07FC138A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29671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7595C7-D940-4154-A6EE-7FAB916D3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ato" panose="020F0502020204030203" pitchFamily="34" charset="-18"/>
              </a:defRPr>
            </a:lvl1pPr>
          </a:lstStyle>
          <a:p>
            <a:pPr>
              <a:defRPr/>
            </a:pPr>
            <a:fld id="{170A98F7-98FC-4617-B055-6845375B227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73439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4031F5-B9F6-41CF-8E92-FB920402E39C}" type="slidenum">
              <a:rPr lang="pl-PL" altLang="pl-PL" smtClean="0"/>
              <a:pPr/>
              <a:t>2</a:t>
            </a:fld>
            <a:endParaRPr lang="pl-PL" altLang="pl-PL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9028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B76B6CE6-0A98-4C60-B4B1-ACBF20DD2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49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A32DDF6A-8B9D-49FA-87CC-CA89BCA90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874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B070DC9C-3A3B-418E-A0AB-1F2D7E1AA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8023FD-F015-484C-9EEB-7431C46C76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38811DB9-6B38-4F05-8D66-0530916D8A6F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22083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0291C5F6-4137-4434-A17B-F3EDB9B07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1BC6-91DF-4EFA-9C93-402251200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C9543150-EAEA-43BF-9BB7-BD166716B99B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70124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D386F5BB-CD01-4DA0-A5C6-E2F383F33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774B49-52AE-44C8-AD9F-B6BDD5453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0655B587-0005-42F7-A519-CE5CD8D08C2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82905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1">
            <a:extLst>
              <a:ext uri="{FF2B5EF4-FFF2-40B4-BE49-F238E27FC236}">
                <a16:creationId xmlns:a16="http://schemas.microsoft.com/office/drawing/2014/main" id="{03EED821-9059-493E-BA26-120C57073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10429D4-75AD-464E-908F-A518CC158BC9}"/>
              </a:ext>
            </a:extLst>
          </p:cNvPr>
          <p:cNvSpPr txBox="1">
            <a:spLocks/>
          </p:cNvSpPr>
          <p:nvPr userDrawn="1"/>
        </p:nvSpPr>
        <p:spPr>
          <a:xfrm>
            <a:off x="838200" y="1108075"/>
            <a:ext cx="10515600" cy="736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>
              <a:defRPr/>
            </a:pPr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4190" y="199242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2816341"/>
            <a:ext cx="5157787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85852" y="199242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85852" y="2816341"/>
            <a:ext cx="5183188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E293F749-A09A-4D0E-BFC9-BCECBF2B4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8D5C949-6F27-40A5-AA87-85575E751FDC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92288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1">
            <a:extLst>
              <a:ext uri="{FF2B5EF4-FFF2-40B4-BE49-F238E27FC236}">
                <a16:creationId xmlns:a16="http://schemas.microsoft.com/office/drawing/2014/main" id="{EB1A5E40-A0AA-407E-A66B-E3DDBD720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DBB5420-2FC9-4E95-B614-5FCC6224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263EE147-A691-4578-B4AF-F0330493D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F1A01C-9240-4F11-93C6-BB8F9349ED97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62042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F30A8259-EE27-4027-8EEC-80F3D9292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1108088"/>
            <a:ext cx="3932237" cy="94931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1108088"/>
            <a:ext cx="6172200" cy="47529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E0F4E7-DFD7-4A3F-BFAC-F9F6EEEF7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F25D6A5-1804-4140-AB3D-2ACC36F4825F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6437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7F13D20-4C34-487F-BEF0-A2F36E91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D7B1A57-67FB-404C-9D48-98F7AEAA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EBC2663-7F1C-4BE4-B85C-158D727F3387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347061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21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AF964F-DE69-4360-8D71-423CF514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21703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C76DC124-3D5C-413E-B408-8FF6EBD06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7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9A7AF9E9-9A22-4664-B2A4-29048FE478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04559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463C4EBD-58A4-4477-9303-A4198A317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id="{59289898-AC4E-465E-9063-CBC74F4549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/>
              </a:defRPr>
            </a:lvl1pPr>
            <a:lvl2pPr marL="742950" indent="-285750">
              <a:defRPr>
                <a:solidFill>
                  <a:schemeClr val="tx1"/>
                </a:solidFill>
                <a:latin typeface="Lato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defRPr/>
            </a:pPr>
            <a:r>
              <a:rPr lang="pl-PL" altLang="pl-PL" sz="3200" dirty="0">
                <a:solidFill>
                  <a:schemeClr val="bg1"/>
                </a:solidFill>
                <a:latin typeface="Lato Black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1593513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908A1-3AFA-4936-99DC-85FADC70D5BB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AE4B8-75EE-42DA-B2A4-6D5259701A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395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B66F1956-6DB7-45CD-808E-13CC31031B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926CEAC5-5436-4D66-B816-43E5D71732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97692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1">
            <a:extLst>
              <a:ext uri="{FF2B5EF4-FFF2-40B4-BE49-F238E27FC236}">
                <a16:creationId xmlns:a16="http://schemas.microsoft.com/office/drawing/2014/main" id="{9025EA15-2102-4DD6-854B-303168DCF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4FC52B1-D7C6-4CD7-8136-0774A0CB8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61896C1-46F5-43E0-8C03-05DA170AE66D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3038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B311434-079F-4F00-8B49-601C89D32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06A5316-1B3D-44D3-AFFB-964599A1D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443B7BC-BE36-45E0-94AF-E04761AAE9A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5356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2F484297-E8BF-4242-A855-4DCE54BD5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82584FB-3D01-46E6-A52B-A9EF0E75F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7B7086-6EFB-4BCD-869C-EAF63B9B6CAE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080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2361AB63-FB0E-4DBF-B032-3A07B0DD1E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a 3">
            <a:extLst>
              <a:ext uri="{FF2B5EF4-FFF2-40B4-BE49-F238E27FC236}">
                <a16:creationId xmlns:a16="http://schemas.microsoft.com/office/drawing/2014/main" id="{B08105FF-F00F-4467-BD56-406335373F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223A67-02B7-4127-A314-743EA1A56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5F0B561D-1B97-43AF-AF67-A12E7FA7F4B6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10417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CB46AD9C-119D-404D-984D-69B4B8687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70474E-4621-45A9-8423-B391476EAE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B5A3DAF6-09E9-44D7-B237-EB3D6379BA00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7337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539B808-4BE4-479B-94F9-352F9FF8C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57F5EE8-3BC2-473B-93D3-9F214775E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945EBCFD-8255-44F4-8D42-701893CC329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0758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  <p:sldLayoutId id="2147484584" r:id="rId14"/>
    <p:sldLayoutId id="2147484585" r:id="rId15"/>
    <p:sldLayoutId id="2147484586" r:id="rId16"/>
    <p:sldLayoutId id="2147484570" r:id="rId17"/>
    <p:sldLayoutId id="2147484587" r:id="rId18"/>
    <p:sldLayoutId id="2147484588" r:id="rId19"/>
    <p:sldLayoutId id="2147484589" r:id="rId20"/>
    <p:sldLayoutId id="2147484590" r:id="rId2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63A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63AF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63A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63A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4729" y="6006571"/>
            <a:ext cx="9144000" cy="206340"/>
          </a:xfrm>
        </p:spPr>
        <p:txBody>
          <a:bodyPr/>
          <a:lstStyle/>
          <a:p>
            <a:br>
              <a:rPr lang="pl-PL" dirty="0"/>
            </a:br>
            <a:br>
              <a:rPr lang="pl-PL" dirty="0"/>
            </a:br>
            <a:endParaRPr lang="pl-PL" sz="1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36113" y="507437"/>
            <a:ext cx="11719773" cy="1748895"/>
          </a:xfrm>
        </p:spPr>
        <p:txBody>
          <a:bodyPr/>
          <a:lstStyle/>
          <a:p>
            <a:r>
              <a:rPr lang="pl-PL" sz="2000" b="1" dirty="0"/>
              <a:t>PLANOWANIE PRZESTRZENNE</a:t>
            </a:r>
          </a:p>
          <a:p>
            <a:r>
              <a:rPr lang="pl-PL" sz="2000" b="1" dirty="0"/>
              <a:t>OCHRONA ŚRODOWISKA, WÓD, POWIETRZA, GOSPODARKA WODNA</a:t>
            </a:r>
          </a:p>
          <a:p>
            <a:r>
              <a:rPr lang="pl-PL" sz="2000" b="1" dirty="0"/>
              <a:t>KONIECZNE UZGODNIENIA DO POWSTANIA INWESTYCJI</a:t>
            </a:r>
            <a:endParaRPr lang="pl-PL" sz="2400" b="1" dirty="0"/>
          </a:p>
        </p:txBody>
      </p:sp>
      <p:sp>
        <p:nvSpPr>
          <p:cNvPr id="5" name="Prostokąt 4"/>
          <p:cNvSpPr/>
          <p:nvPr/>
        </p:nvSpPr>
        <p:spPr>
          <a:xfrm>
            <a:off x="763078" y="6283745"/>
            <a:ext cx="1604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</a:rPr>
              <a:t>Kraków, 2022 r</a:t>
            </a:r>
            <a:r>
              <a:rPr lang="pl-PL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12F9A74-80FD-401A-A31A-057C3E73111E}"/>
              </a:ext>
            </a:extLst>
          </p:cNvPr>
          <p:cNvSpPr txBox="1"/>
          <p:nvPr/>
        </p:nvSpPr>
        <p:spPr>
          <a:xfrm>
            <a:off x="0" y="484730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Małgorzata Mrugała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</a:rPr>
              <a:t>Dyrektor Wydziału Kształtowania Środowiska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</a:rPr>
              <a:t>Urząd Miasta Krakowa</a:t>
            </a:r>
          </a:p>
        </p:txBody>
      </p:sp>
    </p:spTree>
    <p:extLst>
      <p:ext uri="{BB962C8B-B14F-4D97-AF65-F5344CB8AC3E}">
        <p14:creationId xmlns:p14="http://schemas.microsoft.com/office/powerpoint/2010/main" val="1111767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20CC3-AE8E-41BF-8C02-CA7CAAA5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112" y="478912"/>
            <a:ext cx="8976919" cy="1031105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REALIZACJA ZASAD </a:t>
            </a:r>
            <a:br>
              <a:rPr lang="pl-PL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PREWENCJI, PRZEZORNOŚCI I ZANIECZYSZCZAJĄCY PŁACI </a:t>
            </a:r>
            <a:br>
              <a:rPr lang="pl-PL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W PROCESIE INWESTYCYJNYM</a:t>
            </a:r>
            <a:br>
              <a:rPr lang="pl-PL" sz="2400" b="1" dirty="0"/>
            </a:br>
            <a:endParaRPr lang="pl-P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50383-486E-498A-9AF8-B7700F8BC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3" y="1510017"/>
            <a:ext cx="10515600" cy="4184534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Prawo ochrony środowiska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Art.  6.  [Zasada zapobiegania i przezorności]</a:t>
            </a:r>
          </a:p>
          <a:p>
            <a:pPr marL="457200" lvl="1" indent="0">
              <a:buNone/>
            </a:pPr>
            <a:r>
              <a:rPr lang="pl-PL" sz="2000" dirty="0"/>
              <a:t>1. Kto podejmuje działalność mogącą negatywnie oddziaływać na środowisko, jest obowiązany do zapobiegania temu oddziaływaniu.</a:t>
            </a:r>
          </a:p>
          <a:p>
            <a:pPr marL="457200" lvl="1" indent="0">
              <a:buNone/>
            </a:pPr>
            <a:r>
              <a:rPr lang="pl-PL" sz="2000" dirty="0"/>
              <a:t>2. Kto podejmuje działalność, której negatywne oddziaływanie na środowisko nie jest jeszcze w pełni rozpoznane, jest obowiązany, kierując się przezornością, podjąć wszelkie możliwe środki zapobiegawcze.</a:t>
            </a:r>
          </a:p>
          <a:p>
            <a:pPr marL="0" indent="0">
              <a:buNone/>
            </a:pPr>
            <a:r>
              <a:rPr lang="pl-PL" b="1" dirty="0"/>
              <a:t>Art.  7.  [Zasada "zanieczyszczający płaci"]</a:t>
            </a:r>
          </a:p>
          <a:p>
            <a:pPr marL="457200" lvl="1" indent="0">
              <a:buNone/>
            </a:pPr>
            <a:r>
              <a:rPr lang="pl-PL" sz="2000" dirty="0"/>
              <a:t>1. Kto powoduje zanieczyszczenie środowiska, ponosi koszty usunięcia skutków tego zanieczyszczenia.</a:t>
            </a:r>
          </a:p>
          <a:p>
            <a:pPr marL="457200" lvl="1" indent="0">
              <a:buNone/>
            </a:pPr>
            <a:r>
              <a:rPr lang="pl-PL" sz="2000" dirty="0"/>
              <a:t>2. Kto może spowodować zanieczyszczenie środowiska, ponosi koszty zapobiegania temu zanieczyszczeniu.</a:t>
            </a:r>
          </a:p>
        </p:txBody>
      </p:sp>
    </p:spTree>
    <p:extLst>
      <p:ext uri="{BB962C8B-B14F-4D97-AF65-F5344CB8AC3E}">
        <p14:creationId xmlns:p14="http://schemas.microsoft.com/office/powerpoint/2010/main" val="2921387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87727-CC8A-4692-B5A1-5C868B534B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54918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ytuł 1"/>
          <p:cNvSpPr>
            <a:spLocks noGrp="1"/>
          </p:cNvSpPr>
          <p:nvPr>
            <p:ph type="title"/>
          </p:nvPr>
        </p:nvSpPr>
        <p:spPr>
          <a:xfrm>
            <a:off x="2692866" y="427499"/>
            <a:ext cx="9001388" cy="736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PROCES INWESTYCYJNY</a:t>
            </a:r>
            <a:br>
              <a:rPr lang="pl-PL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w aspekcie wymogów ochrony środowiska</a:t>
            </a:r>
          </a:p>
        </p:txBody>
      </p:sp>
      <p:sp>
        <p:nvSpPr>
          <p:cNvPr id="35" name="Symbol zastępczy numeru slajdu 3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B8095-ED17-4529-A2FA-DC4CCF7EF604}" type="slidenum">
              <a:rPr lang="pl-PL" smtClean="0"/>
              <a:pPr>
                <a:defRPr/>
              </a:pPr>
              <a:t>2</a:t>
            </a:fld>
            <a:endParaRPr lang="pl-PL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FCB3AA05-8DD9-4CF1-9112-1C485EA94288}"/>
              </a:ext>
            </a:extLst>
          </p:cNvPr>
          <p:cNvGrpSpPr/>
          <p:nvPr/>
        </p:nvGrpSpPr>
        <p:grpSpPr>
          <a:xfrm>
            <a:off x="1527990" y="1240632"/>
            <a:ext cx="9489771" cy="4715236"/>
            <a:chOff x="1527990" y="1240632"/>
            <a:chExt cx="9489771" cy="4715236"/>
          </a:xfrm>
        </p:grpSpPr>
        <p:cxnSp>
          <p:nvCxnSpPr>
            <p:cNvPr id="66" name="Łącznik prosty 65"/>
            <p:cNvCxnSpPr/>
            <p:nvPr/>
          </p:nvCxnSpPr>
          <p:spPr bwMode="auto">
            <a:xfrm>
              <a:off x="5840020" y="1952762"/>
              <a:ext cx="235896" cy="19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Łącznik prosty 107"/>
            <p:cNvCxnSpPr/>
            <p:nvPr/>
          </p:nvCxnSpPr>
          <p:spPr bwMode="auto">
            <a:xfrm>
              <a:off x="6051867" y="1765518"/>
              <a:ext cx="42322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y 108"/>
            <p:cNvCxnSpPr/>
            <p:nvPr/>
          </p:nvCxnSpPr>
          <p:spPr bwMode="auto">
            <a:xfrm>
              <a:off x="6093498" y="2212343"/>
              <a:ext cx="423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09"/>
            <p:cNvCxnSpPr/>
            <p:nvPr/>
          </p:nvCxnSpPr>
          <p:spPr bwMode="auto">
            <a:xfrm>
              <a:off x="6073724" y="2780231"/>
              <a:ext cx="42322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Łącznik prosty 110"/>
            <p:cNvCxnSpPr/>
            <p:nvPr/>
          </p:nvCxnSpPr>
          <p:spPr bwMode="auto">
            <a:xfrm>
              <a:off x="6068056" y="3320951"/>
              <a:ext cx="423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Łącznik prosty 111"/>
            <p:cNvCxnSpPr/>
            <p:nvPr/>
          </p:nvCxnSpPr>
          <p:spPr bwMode="auto">
            <a:xfrm>
              <a:off x="6035680" y="3973254"/>
              <a:ext cx="6221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Łącznik prosty 114"/>
            <p:cNvCxnSpPr/>
            <p:nvPr/>
          </p:nvCxnSpPr>
          <p:spPr bwMode="auto">
            <a:xfrm>
              <a:off x="5871478" y="2472940"/>
              <a:ext cx="20814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Łącznik prosty 118"/>
            <p:cNvCxnSpPr/>
            <p:nvPr/>
          </p:nvCxnSpPr>
          <p:spPr bwMode="auto">
            <a:xfrm>
              <a:off x="5843724" y="4950584"/>
              <a:ext cx="20814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4" name="Text Box 11"/>
            <p:cNvSpPr txBox="1">
              <a:spLocks noChangeArrowheads="1"/>
            </p:cNvSpPr>
            <p:nvPr/>
          </p:nvSpPr>
          <p:spPr bwMode="auto">
            <a:xfrm>
              <a:off x="1542106" y="1240632"/>
              <a:ext cx="4301534" cy="1015663"/>
            </a:xfrm>
            <a:prstGeom prst="rect">
              <a:avLst/>
            </a:prstGeom>
            <a:solidFill>
              <a:srgbClr val="CCFFCC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21600" rIns="216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l-PL" altLang="pl-PL" sz="1200" b="1" dirty="0">
                  <a:latin typeface="+mn-lt"/>
                </a:rPr>
                <a:t>DECYZJA O ŚRODOWISKOWYCH UWARUNKOWANIACH</a:t>
              </a:r>
            </a:p>
            <a:p>
              <a:pPr algn="ctr" eaLnBrk="1" hangingPunct="1"/>
              <a:r>
                <a:rPr lang="pl-PL" altLang="pl-PL" sz="1200" dirty="0">
                  <a:latin typeface="+mn-lt"/>
                </a:rPr>
                <a:t>ustawa o udostępnianiu informacji o środowisku i jego ochronie, udziale społeczeństwa w ochronie środowiska</a:t>
              </a:r>
            </a:p>
            <a:p>
              <a:pPr algn="ctr" eaLnBrk="1" hangingPunct="1"/>
              <a:r>
                <a:rPr lang="pl-PL" altLang="pl-PL" sz="1200" dirty="0">
                  <a:latin typeface="+mn-lt"/>
                </a:rPr>
                <a:t>oraz o ocenach oddziaływania na środowisko </a:t>
              </a:r>
            </a:p>
            <a:p>
              <a:pPr algn="ctr" eaLnBrk="1" hangingPunct="1"/>
              <a:r>
                <a:rPr lang="pl-PL" altLang="pl-PL" sz="1200" dirty="0">
                  <a:latin typeface="+mn-lt"/>
                </a:rPr>
                <a:t>Ważność decyzji 6 lat z możliwością przedłużenia do 10.</a:t>
              </a:r>
            </a:p>
          </p:txBody>
        </p:sp>
        <p:sp>
          <p:nvSpPr>
            <p:cNvPr id="5135" name="Text Box 12"/>
            <p:cNvSpPr txBox="1">
              <a:spLocks noChangeArrowheads="1"/>
            </p:cNvSpPr>
            <p:nvPr/>
          </p:nvSpPr>
          <p:spPr bwMode="auto">
            <a:xfrm>
              <a:off x="1527990" y="2317996"/>
              <a:ext cx="4343120" cy="276999"/>
            </a:xfrm>
            <a:prstGeom prst="rect">
              <a:avLst/>
            </a:prstGeom>
            <a:solidFill>
              <a:srgbClr val="CCFFCC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21600" rIns="216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l-PL" altLang="pl-PL" sz="1200" b="1" dirty="0">
                  <a:latin typeface="+mn-lt"/>
                </a:rPr>
                <a:t>OCENA ODDZIAŁYWANIA NA OBSZAR NATURA 2000</a:t>
              </a:r>
              <a:endParaRPr lang="en-US" altLang="pl-PL" sz="960" b="1" dirty="0">
                <a:latin typeface="+mn-lt"/>
              </a:endParaRPr>
            </a:p>
          </p:txBody>
        </p:sp>
        <p:sp>
          <p:nvSpPr>
            <p:cNvPr id="18446" name="Text Box 14"/>
            <p:cNvSpPr txBox="1">
              <a:spLocks noChangeArrowheads="1"/>
            </p:cNvSpPr>
            <p:nvPr/>
          </p:nvSpPr>
          <p:spPr bwMode="auto">
            <a:xfrm>
              <a:off x="6447864" y="1443833"/>
              <a:ext cx="4519021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21600" rIns="21600">
              <a:spAutoFit/>
            </a:bodyPr>
            <a:lstStyle/>
            <a:p>
              <a:pPr algn="ctr" eaLnBrk="1" hangingPunct="1">
                <a:defRPr/>
              </a:pPr>
              <a:r>
                <a:rPr lang="pl-PL" sz="1200" b="1" dirty="0">
                  <a:latin typeface="+mn-lt"/>
                </a:rPr>
                <a:t>ZGODA WODNOPRAWNA (zgłoszenie, pozwolenie, ocena wodnoprawna) – Prawo wodne</a:t>
              </a:r>
              <a:endParaRPr lang="en-US" sz="960" b="1" dirty="0">
                <a:latin typeface="+mn-lt"/>
                <a:cs typeface="Arial" charset="0"/>
              </a:endParaRPr>
            </a:p>
          </p:txBody>
        </p:sp>
        <p:sp>
          <p:nvSpPr>
            <p:cNvPr id="37" name="Text Box 14"/>
            <p:cNvSpPr txBox="1">
              <a:spLocks noChangeArrowheads="1"/>
            </p:cNvSpPr>
            <p:nvPr/>
          </p:nvSpPr>
          <p:spPr bwMode="auto">
            <a:xfrm>
              <a:off x="6443237" y="2001306"/>
              <a:ext cx="4549088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21600" rIns="21600">
              <a:spAutoFit/>
            </a:bodyPr>
            <a:lstStyle/>
            <a:p>
              <a:pPr algn="ctr" eaLnBrk="1" hangingPunct="1">
                <a:defRPr/>
              </a:pPr>
              <a:r>
                <a:rPr lang="pl-PL" sz="1200" b="1" dirty="0">
                  <a:latin typeface="+mn-lt"/>
                </a:rPr>
                <a:t>ZEZWOLENIE NA USUNIĘCIE DRZEW LUB KRZEWÓW - ustawa o ochronie przyrody</a:t>
              </a:r>
              <a:endParaRPr lang="en-US" sz="960" b="1" dirty="0">
                <a:latin typeface="+mn-lt"/>
                <a:cs typeface="Arial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6447864" y="2552727"/>
              <a:ext cx="4539835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21600" rIns="21600">
              <a:spAutoFit/>
            </a:bodyPr>
            <a:lstStyle/>
            <a:p>
              <a:pPr algn="ctr" eaLnBrk="1" hangingPunct="1">
                <a:defRPr/>
              </a:pPr>
              <a:r>
                <a:rPr lang="pl-PL" sz="1200" b="1" dirty="0">
                  <a:latin typeface="+mn-lt"/>
                </a:rPr>
                <a:t>DECYZJA O ZATWIERDZENIU PROJEKTU ROBÓT GEOLOGICZNYCH - Prawo geologiczne i górnicze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39" name="Text Box 14"/>
            <p:cNvSpPr txBox="1">
              <a:spLocks noChangeArrowheads="1"/>
            </p:cNvSpPr>
            <p:nvPr/>
          </p:nvSpPr>
          <p:spPr bwMode="auto">
            <a:xfrm>
              <a:off x="6433466" y="3097493"/>
              <a:ext cx="4574524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21600" rIns="21600">
              <a:spAutoFit/>
            </a:bodyPr>
            <a:lstStyle/>
            <a:p>
              <a:pPr algn="ctr" eaLnBrk="1" hangingPunct="1">
                <a:defRPr/>
              </a:pPr>
              <a:r>
                <a:rPr lang="pl-PL" sz="1200" b="1" dirty="0">
                  <a:latin typeface="+mn-lt"/>
                </a:rPr>
                <a:t>DECYZJA O ZATWIERDZENIU DOKUMENTACJI GEOLOGICZNEJ - Prawo geologiczne i górnicze</a:t>
              </a:r>
              <a:endParaRPr lang="en-US" sz="960" b="1" dirty="0">
                <a:latin typeface="+mn-lt"/>
                <a:cs typeface="Arial" charset="0"/>
              </a:endParaRPr>
            </a:p>
          </p:txBody>
        </p:sp>
        <p:sp>
          <p:nvSpPr>
            <p:cNvPr id="40" name="Text Box 14"/>
            <p:cNvSpPr txBox="1">
              <a:spLocks noChangeArrowheads="1"/>
            </p:cNvSpPr>
            <p:nvPr/>
          </p:nvSpPr>
          <p:spPr bwMode="auto">
            <a:xfrm>
              <a:off x="6428459" y="3650089"/>
              <a:ext cx="4574524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21600" rIns="21600">
              <a:spAutoFit/>
            </a:bodyPr>
            <a:lstStyle/>
            <a:p>
              <a:pPr algn="ctr" eaLnBrk="1" hangingPunct="1">
                <a:defRPr/>
              </a:pPr>
              <a:r>
                <a:rPr lang="pl-PL" sz="1200" b="1" dirty="0">
                  <a:latin typeface="+mn-lt"/>
                </a:rPr>
                <a:t>POZWOLENIA EMISYJNE (pozwolenie: zintegrowane, na wprowadzanie gazów lub pyłów do powietrza, na wytwarzanie odpadów) - Prawo ochrony środowiska</a:t>
              </a:r>
              <a:endParaRPr lang="en-US" sz="960" b="1" dirty="0">
                <a:latin typeface="+mn-lt"/>
                <a:cs typeface="Arial" charset="0"/>
              </a:endParaRPr>
            </a:p>
          </p:txBody>
        </p:sp>
        <p:sp>
          <p:nvSpPr>
            <p:cNvPr id="41" name="Text Box 14"/>
            <p:cNvSpPr txBox="1">
              <a:spLocks noChangeArrowheads="1"/>
            </p:cNvSpPr>
            <p:nvPr/>
          </p:nvSpPr>
          <p:spPr bwMode="auto">
            <a:xfrm>
              <a:off x="6428458" y="4933037"/>
              <a:ext cx="4574525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21600" rIns="21600">
              <a:spAutoFit/>
            </a:bodyPr>
            <a:lstStyle/>
            <a:p>
              <a:pPr algn="ctr" eaLnBrk="1" hangingPunct="1">
                <a:defRPr/>
              </a:pPr>
              <a:r>
                <a:rPr lang="pl-PL" sz="1200" b="1" dirty="0">
                  <a:latin typeface="+mn-lt"/>
                </a:rPr>
                <a:t>ZEZWOLENIE NA PRZETWARZANIE ODPADÓW - ustawa o odpadach</a:t>
              </a:r>
              <a:endParaRPr lang="en-US" sz="960" b="1" dirty="0">
                <a:latin typeface="+mn-lt"/>
                <a:cs typeface="Arial" charset="0"/>
              </a:endParaRPr>
            </a:p>
          </p:txBody>
        </p:sp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6443237" y="5494203"/>
              <a:ext cx="4556025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21600" rIns="21600">
              <a:spAutoFit/>
            </a:bodyPr>
            <a:lstStyle/>
            <a:p>
              <a:pPr algn="ctr" eaLnBrk="1" hangingPunct="1">
                <a:defRPr/>
              </a:pPr>
              <a:r>
                <a:rPr lang="pl-PL" sz="1200" b="1" dirty="0">
                  <a:latin typeface="+mn-lt"/>
                </a:rPr>
                <a:t>ZEZWOLENIE NA ZBIERANIE ODPADÓW NIEBEZPIECZNYCH I INNYCH NIŻ NIEBEZPIECZNE - ustawa o odpadach</a:t>
              </a:r>
              <a:endParaRPr lang="en-US" sz="960" b="1" dirty="0">
                <a:latin typeface="+mn-lt"/>
                <a:cs typeface="Arial" charset="0"/>
              </a:endParaRPr>
            </a:p>
          </p:txBody>
        </p:sp>
        <p:sp>
          <p:nvSpPr>
            <p:cNvPr id="5143" name="Text Box 12"/>
            <p:cNvSpPr txBox="1">
              <a:spLocks noChangeArrowheads="1"/>
            </p:cNvSpPr>
            <p:nvPr/>
          </p:nvSpPr>
          <p:spPr bwMode="auto">
            <a:xfrm>
              <a:off x="1542106" y="4358471"/>
              <a:ext cx="4297321" cy="27699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21600" rIns="216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l-PL" altLang="pl-PL" sz="1200" b="1" dirty="0">
                  <a:latin typeface="+mn-lt"/>
                </a:rPr>
                <a:t>POZWOLENIE NA BUDOWĘ,  ZRID</a:t>
              </a:r>
              <a:endParaRPr lang="en-US" altLang="pl-PL" sz="960" b="1" dirty="0">
                <a:latin typeface="+mn-lt"/>
              </a:endParaRPr>
            </a:p>
          </p:txBody>
        </p:sp>
        <p:sp>
          <p:nvSpPr>
            <p:cNvPr id="5144" name="Text Box 12"/>
            <p:cNvSpPr txBox="1">
              <a:spLocks noChangeArrowheads="1"/>
            </p:cNvSpPr>
            <p:nvPr/>
          </p:nvSpPr>
          <p:spPr bwMode="auto">
            <a:xfrm>
              <a:off x="1542106" y="4806349"/>
              <a:ext cx="4301534" cy="27699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21600" rIns="216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l-PL" altLang="pl-PL" sz="1200" b="1" dirty="0">
                  <a:latin typeface="+mn-lt"/>
                </a:rPr>
                <a:t>POZWOLENIE NA UŻYTKOWANIE</a:t>
              </a:r>
              <a:endParaRPr lang="en-US" altLang="pl-PL" sz="960" b="1" dirty="0">
                <a:latin typeface="+mn-lt"/>
              </a:endParaRPr>
            </a:p>
          </p:txBody>
        </p:sp>
        <p:cxnSp>
          <p:nvCxnSpPr>
            <p:cNvPr id="55" name="Łącznik prosty 54"/>
            <p:cNvCxnSpPr>
              <a:cxnSpLocks/>
            </p:cNvCxnSpPr>
            <p:nvPr/>
          </p:nvCxnSpPr>
          <p:spPr bwMode="auto">
            <a:xfrm flipH="1">
              <a:off x="6051867" y="1748463"/>
              <a:ext cx="28123" cy="3976572"/>
            </a:xfrm>
            <a:prstGeom prst="straightConnector1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Łącznik prosty 112"/>
            <p:cNvCxnSpPr>
              <a:cxnSpLocks/>
              <a:endCxn id="41" idx="1"/>
            </p:cNvCxnSpPr>
            <p:nvPr/>
          </p:nvCxnSpPr>
          <p:spPr bwMode="auto">
            <a:xfrm>
              <a:off x="6063432" y="5163869"/>
              <a:ext cx="36502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Łącznik prosty 113"/>
            <p:cNvCxnSpPr/>
            <p:nvPr/>
          </p:nvCxnSpPr>
          <p:spPr bwMode="auto">
            <a:xfrm>
              <a:off x="6035680" y="5725035"/>
              <a:ext cx="42322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12">
              <a:extLst>
                <a:ext uri="{FF2B5EF4-FFF2-40B4-BE49-F238E27FC236}">
                  <a16:creationId xmlns:a16="http://schemas.microsoft.com/office/drawing/2014/main" id="{5F602684-C65C-423E-8B1E-9D92FE0FE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7990" y="3296860"/>
              <a:ext cx="4343120" cy="4616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21600" rIns="216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l-PL" altLang="pl-PL" sz="1200" b="1" dirty="0"/>
                <a:t>DECYZJA O WARUNKACH ZABUDOWY </a:t>
              </a:r>
            </a:p>
            <a:p>
              <a:pPr algn="ctr" eaLnBrk="1" hangingPunct="1"/>
              <a:r>
                <a:rPr lang="pl-PL" altLang="pl-PL" sz="1200" b="1" dirty="0"/>
                <a:t>I ZAGOSPODAROWANIA TERENU</a:t>
              </a:r>
              <a:endParaRPr lang="en-US" altLang="pl-PL" sz="960" b="1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81AC2982-0722-49EE-BC60-C19B661430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84618" y="3497802"/>
              <a:ext cx="20261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Łącznik prosty 28">
              <a:extLst>
                <a:ext uri="{FF2B5EF4-FFF2-40B4-BE49-F238E27FC236}">
                  <a16:creationId xmlns:a16="http://schemas.microsoft.com/office/drawing/2014/main" id="{E5474B2C-2ADA-4471-B9E4-83E1B19875CC}"/>
                </a:ext>
              </a:extLst>
            </p:cNvPr>
            <p:cNvCxnSpPr/>
            <p:nvPr/>
          </p:nvCxnSpPr>
          <p:spPr bwMode="auto">
            <a:xfrm>
              <a:off x="6087232" y="4734635"/>
              <a:ext cx="42322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F8D0D892-C313-4D93-A286-475AAB9F7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237" y="4387335"/>
              <a:ext cx="4574524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21600" rIns="21600">
              <a:spAutoFit/>
            </a:bodyPr>
            <a:lstStyle/>
            <a:p>
              <a:pPr algn="ctr" eaLnBrk="1" hangingPunct="1">
                <a:defRPr/>
              </a:pPr>
              <a:r>
                <a:rPr lang="pl-PL" sz="1200" b="1" dirty="0">
                  <a:latin typeface="+mn-lt"/>
                </a:rPr>
                <a:t>ZGŁOSZENIA INSTALACJI (np. oczyszczalnie ścieków, PEM, chowu i hodowli zwierząt) - Prawo ochrony środowiska</a:t>
              </a:r>
              <a:endParaRPr lang="en-US" sz="960" b="1" dirty="0">
                <a:latin typeface="+mn-lt"/>
                <a:cs typeface="Arial" charset="0"/>
              </a:endParaRPr>
            </a:p>
          </p:txBody>
        </p:sp>
        <p:cxnSp>
          <p:nvCxnSpPr>
            <p:cNvPr id="36" name="Łącznik prosty 35">
              <a:extLst>
                <a:ext uri="{FF2B5EF4-FFF2-40B4-BE49-F238E27FC236}">
                  <a16:creationId xmlns:a16="http://schemas.microsoft.com/office/drawing/2014/main" id="{0923BB9B-BF27-4FB9-925F-26B454C362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60818" y="4511695"/>
              <a:ext cx="20261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20CC3-AE8E-41BF-8C02-CA7CAAA5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506500"/>
            <a:ext cx="8984609" cy="73660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OCHRONA PRZYRODY I KRAJOBRAZU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50383-486E-498A-9AF8-B7700F8BC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19" y="1243100"/>
            <a:ext cx="10515600" cy="4184534"/>
          </a:xfrm>
        </p:spPr>
        <p:txBody>
          <a:bodyPr/>
          <a:lstStyle/>
          <a:p>
            <a:pPr marL="0" lvl="0" indent="0">
              <a:buNone/>
            </a:pPr>
            <a:r>
              <a:rPr lang="pl-PL" b="1" dirty="0"/>
              <a:t>PROBLEMY</a:t>
            </a:r>
          </a:p>
          <a:p>
            <a:pPr lvl="0">
              <a:buFontTx/>
              <a:buChar char="-"/>
            </a:pPr>
            <a:r>
              <a:rPr lang="pl-PL" dirty="0"/>
              <a:t>antropopresja i niszczenie wartościowych siedlisk przyrodniczych </a:t>
            </a:r>
          </a:p>
          <a:p>
            <a:pPr lvl="0">
              <a:buFontTx/>
              <a:buChar char="-"/>
            </a:pPr>
            <a:r>
              <a:rPr lang="pl-PL" dirty="0"/>
              <a:t>udział zieleni (szczególnie wysokiej) w najbardziej zabudowanych częściach Miasta</a:t>
            </a:r>
          </a:p>
          <a:p>
            <a:pPr lvl="0">
              <a:buFontTx/>
              <a:buChar char="-"/>
            </a:pPr>
            <a:r>
              <a:rPr lang="pl-PL" dirty="0"/>
              <a:t>udział powierzchni o nieprzepuszczalnych nawierzchniach utwardzonych</a:t>
            </a:r>
          </a:p>
          <a:p>
            <a:pPr lvl="0">
              <a:buFontTx/>
              <a:buChar char="-"/>
            </a:pPr>
            <a:endParaRPr lang="pl-PL" dirty="0"/>
          </a:p>
          <a:p>
            <a:pPr marL="0" lvl="0" indent="0">
              <a:buNone/>
            </a:pPr>
            <a:r>
              <a:rPr lang="pl-PL" b="1" dirty="0"/>
              <a:t>WYZWANIA</a:t>
            </a:r>
          </a:p>
          <a:p>
            <a:pPr lvl="0">
              <a:buFontTx/>
              <a:buChar char="-"/>
            </a:pPr>
            <a:r>
              <a:rPr lang="pl-PL" dirty="0"/>
              <a:t>„unaturalnienie” przestrzeni miejskich</a:t>
            </a:r>
          </a:p>
          <a:p>
            <a:pPr lvl="0">
              <a:buFontTx/>
              <a:buChar char="-"/>
            </a:pPr>
            <a:r>
              <a:rPr lang="pl-PL" dirty="0"/>
              <a:t>tworzenie nowych terenów zieleni publicznej spełniającej potrzeby społeczne</a:t>
            </a:r>
          </a:p>
          <a:p>
            <a:pPr lvl="0">
              <a:buFontTx/>
              <a:buChar char="-"/>
            </a:pPr>
            <a:r>
              <a:rPr lang="pl-PL" dirty="0"/>
              <a:t>zwiększenie roli zielonej infrastruktury w łagodzeniu skutków zmian klimatu</a:t>
            </a:r>
          </a:p>
          <a:p>
            <a:pPr marL="0" lv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9567ECC-BC41-409D-B0A2-9C77CAB9F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0" t="18530" r="66694" b="21541"/>
          <a:stretch/>
        </p:blipFill>
        <p:spPr>
          <a:xfrm>
            <a:off x="7021856" y="4960625"/>
            <a:ext cx="3623773" cy="141302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6F1852F-D376-40AB-9C11-00836A3B3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0" t="12795" r="64436" b="17241"/>
          <a:stretch/>
        </p:blipFill>
        <p:spPr>
          <a:xfrm>
            <a:off x="1644242" y="4926002"/>
            <a:ext cx="4110606" cy="142549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0916AF-9004-45A6-8621-4A4F28526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9" t="20251" r="68306" b="14373"/>
          <a:stretch/>
        </p:blipFill>
        <p:spPr>
          <a:xfrm>
            <a:off x="9966842" y="1272866"/>
            <a:ext cx="1607635" cy="27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7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20CC3-AE8E-41BF-8C02-CA7CAAA5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537637"/>
            <a:ext cx="8992998" cy="73660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OCHRONA POWIETRZA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50383-486E-498A-9AF8-B7700F8BC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65" y="1191237"/>
            <a:ext cx="7836017" cy="4432052"/>
          </a:xfrm>
        </p:spPr>
        <p:txBody>
          <a:bodyPr/>
          <a:lstStyle/>
          <a:p>
            <a:pPr marL="0" lvl="0" indent="0">
              <a:buNone/>
            </a:pPr>
            <a:r>
              <a:rPr lang="pl-PL" b="1" dirty="0"/>
              <a:t>PROBLEMY</a:t>
            </a:r>
          </a:p>
          <a:p>
            <a:pPr lvl="0">
              <a:buFontTx/>
              <a:buChar char="-"/>
            </a:pPr>
            <a:r>
              <a:rPr lang="pl-PL" dirty="0"/>
              <a:t>koncentracja zanieczyszczeń powietrza oraz występowanie smogu</a:t>
            </a:r>
          </a:p>
          <a:p>
            <a:pPr lvl="0">
              <a:buFontTx/>
              <a:buChar char="-"/>
            </a:pPr>
            <a:r>
              <a:rPr lang="pl-PL" dirty="0"/>
              <a:t>fale upałów / fale zimna</a:t>
            </a:r>
          </a:p>
          <a:p>
            <a:pPr lvl="0">
              <a:buFontTx/>
              <a:buChar char="-"/>
            </a:pPr>
            <a:endParaRPr lang="pl-PL" dirty="0"/>
          </a:p>
          <a:p>
            <a:pPr lvl="0">
              <a:buFontTx/>
              <a:buChar char="-"/>
            </a:pPr>
            <a:endParaRPr lang="pl-PL" dirty="0"/>
          </a:p>
          <a:p>
            <a:pPr marL="0" lvl="0" indent="0">
              <a:buNone/>
            </a:pPr>
            <a:r>
              <a:rPr lang="pl-PL" b="1" dirty="0"/>
              <a:t>WYZWANIA</a:t>
            </a:r>
          </a:p>
          <a:p>
            <a:pPr>
              <a:buFontTx/>
              <a:buChar char="-"/>
            </a:pPr>
            <a:r>
              <a:rPr lang="pl-PL" dirty="0"/>
              <a:t>ochrona korytarzy powietrznych i poprawa lokalnego mikroklimatu</a:t>
            </a:r>
          </a:p>
          <a:p>
            <a:pPr lvl="0">
              <a:buFontTx/>
              <a:buChar char="-"/>
            </a:pPr>
            <a:r>
              <a:rPr lang="pl-PL" dirty="0"/>
              <a:t>zakaz stosowania paliw stałych w obiektach budowlanych</a:t>
            </a:r>
          </a:p>
          <a:p>
            <a:pPr lvl="0">
              <a:buFontTx/>
              <a:buChar char="-"/>
            </a:pPr>
            <a:r>
              <a:rPr lang="pl-PL" dirty="0"/>
              <a:t>realizacja zadań wynikających z programu ochrony powietrza</a:t>
            </a:r>
          </a:p>
          <a:p>
            <a:pPr lvl="0">
              <a:buFontTx/>
              <a:buChar char="-"/>
            </a:pPr>
            <a:r>
              <a:rPr lang="pl-PL" dirty="0"/>
              <a:t>zwiększenie efektywności energetycznej budynków</a:t>
            </a:r>
          </a:p>
          <a:p>
            <a:pPr>
              <a:buFontTx/>
              <a:buChar char="-"/>
            </a:pPr>
            <a:r>
              <a:rPr lang="pl-PL" dirty="0"/>
              <a:t>nowoczesne technologie budowy nowych budynków</a:t>
            </a:r>
          </a:p>
          <a:p>
            <a:pPr>
              <a:buFontTx/>
              <a:buChar char="-"/>
            </a:pPr>
            <a:r>
              <a:rPr lang="pl-PL" dirty="0"/>
              <a:t>budynkowe i systemowe źródła ciepła (OZE, systemy ciepłownicze)</a:t>
            </a:r>
          </a:p>
          <a:p>
            <a:pPr lvl="0">
              <a:buFontTx/>
              <a:buChar char="-"/>
            </a:pPr>
            <a:endParaRPr lang="pl-PL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33CFD40-EF7B-47B0-B96D-FBCBA3CEC672}"/>
              </a:ext>
            </a:extLst>
          </p:cNvPr>
          <p:cNvGrpSpPr/>
          <p:nvPr/>
        </p:nvGrpSpPr>
        <p:grpSpPr>
          <a:xfrm>
            <a:off x="4211273" y="1973172"/>
            <a:ext cx="5134063" cy="1551327"/>
            <a:chOff x="971600" y="3482586"/>
            <a:chExt cx="4308498" cy="2231273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D33C2A1D-D515-4727-8E83-D38E761B1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8" b="23443"/>
            <a:stretch/>
          </p:blipFill>
          <p:spPr>
            <a:xfrm>
              <a:off x="971600" y="3482586"/>
              <a:ext cx="2771800" cy="2231273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8D41CA9E-1799-4A33-A747-BDD73CF28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61" r="15860"/>
            <a:stretch/>
          </p:blipFill>
          <p:spPr>
            <a:xfrm>
              <a:off x="3804897" y="3482586"/>
              <a:ext cx="1475201" cy="2225605"/>
            </a:xfrm>
            <a:prstGeom prst="rect">
              <a:avLst/>
            </a:prstGeom>
          </p:spPr>
        </p:pic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EC54F633-E18E-46B2-B610-85F2DFFBD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0" t="38548" r="62177" b="16792"/>
          <a:stretch/>
        </p:blipFill>
        <p:spPr>
          <a:xfrm>
            <a:off x="8661317" y="3851299"/>
            <a:ext cx="2930013" cy="193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20CC3-AE8E-41BF-8C02-CA7CAAA5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422" y="504080"/>
            <a:ext cx="8984609" cy="73660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OCHRONA WÓD I GOSPODARKA WODNA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50383-486E-498A-9AF8-B7700F8BC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09" y="1565377"/>
            <a:ext cx="10948332" cy="4642475"/>
          </a:xfrm>
        </p:spPr>
        <p:txBody>
          <a:bodyPr/>
          <a:lstStyle/>
          <a:p>
            <a:pPr marL="0" lvl="0" indent="0">
              <a:buNone/>
            </a:pPr>
            <a:r>
              <a:rPr lang="pl-PL" b="1" dirty="0"/>
              <a:t>PROBLEMY</a:t>
            </a:r>
          </a:p>
          <a:p>
            <a:pPr lvl="0">
              <a:buFontTx/>
              <a:buChar char="-"/>
            </a:pPr>
            <a:r>
              <a:rPr lang="pl-PL" dirty="0"/>
              <a:t>zły stan wód powierzchniowych</a:t>
            </a:r>
          </a:p>
          <a:p>
            <a:pPr lvl="0">
              <a:buFontTx/>
              <a:buChar char="-"/>
            </a:pPr>
            <a:r>
              <a:rPr lang="pl-PL" dirty="0"/>
              <a:t>obszary zasilania głównych zbiorników wód podziemnych</a:t>
            </a:r>
          </a:p>
          <a:p>
            <a:pPr lvl="0">
              <a:buFontTx/>
              <a:buChar char="-"/>
            </a:pPr>
            <a:r>
              <a:rPr lang="pl-PL" dirty="0"/>
              <a:t>obszary w granicach Krakowa zakwalifikowane jako silnie zagrożone suszą hydrologiczną</a:t>
            </a:r>
          </a:p>
          <a:p>
            <a:pPr lvl="0">
              <a:buFontTx/>
              <a:buChar char="-"/>
            </a:pPr>
            <a:r>
              <a:rPr lang="pl-PL" dirty="0"/>
              <a:t>intensywnie zwiększająca się powierzchnia terenów uszczelnionych</a:t>
            </a:r>
          </a:p>
          <a:p>
            <a:pPr lvl="0">
              <a:buFontTx/>
              <a:buChar char="-"/>
            </a:pPr>
            <a:r>
              <a:rPr lang="pl-PL" dirty="0"/>
              <a:t>brak właściwych rozwiązań gospodarowania wodami opadowymi</a:t>
            </a:r>
          </a:p>
          <a:p>
            <a:pPr lvl="0">
              <a:buFontTx/>
              <a:buChar char="-"/>
            </a:pPr>
            <a:r>
              <a:rPr lang="pl-PL" dirty="0"/>
              <a:t>deszcze nawalne oraz powodzie, zarówno te od strony rzek, jak i miejskie (lokalne podtopienia)</a:t>
            </a:r>
          </a:p>
          <a:p>
            <a:pPr marL="0" lvl="0" indent="0">
              <a:buNone/>
            </a:pPr>
            <a:r>
              <a:rPr lang="pl-PL" b="1" dirty="0"/>
              <a:t>WYZWANIA</a:t>
            </a:r>
          </a:p>
          <a:p>
            <a:pPr>
              <a:buFontTx/>
              <a:buChar char="-"/>
            </a:pPr>
            <a:r>
              <a:rPr lang="pl-PL" dirty="0"/>
              <a:t>zarządzanie wodami opadowymi (budowa i modernizacja systemu odwodnienia)</a:t>
            </a:r>
          </a:p>
          <a:p>
            <a:pPr>
              <a:buFontTx/>
              <a:buChar char="-"/>
            </a:pPr>
            <a:r>
              <a:rPr lang="pl-PL" dirty="0"/>
              <a:t>retencja wody, stosunki wodne</a:t>
            </a:r>
          </a:p>
          <a:p>
            <a:pPr>
              <a:buFontTx/>
              <a:buChar char="-"/>
            </a:pPr>
            <a:r>
              <a:rPr lang="pl-PL" dirty="0"/>
              <a:t>rozwój infrastruktury błękitno-zielonej</a:t>
            </a:r>
          </a:p>
        </p:txBody>
      </p:sp>
    </p:spTree>
    <p:extLst>
      <p:ext uri="{BB962C8B-B14F-4D97-AF65-F5344CB8AC3E}">
        <p14:creationId xmlns:p14="http://schemas.microsoft.com/office/powerpoint/2010/main" val="3919393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20CC3-AE8E-41BF-8C02-CA7CAAA5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810" y="515387"/>
            <a:ext cx="9001387" cy="73660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OCHRONA POWIERZCHNI ZIEMI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50383-486E-498A-9AF8-B7700F8BC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36" y="1097888"/>
            <a:ext cx="7369727" cy="4184534"/>
          </a:xfrm>
        </p:spPr>
        <p:txBody>
          <a:bodyPr/>
          <a:lstStyle/>
          <a:p>
            <a:pPr marL="0" lvl="0" indent="0">
              <a:buNone/>
            </a:pPr>
            <a:r>
              <a:rPr lang="pl-PL" b="1" dirty="0"/>
              <a:t>PROBLEMY</a:t>
            </a:r>
          </a:p>
          <a:p>
            <a:pPr>
              <a:buFontTx/>
              <a:buChar char="-"/>
            </a:pPr>
            <a:r>
              <a:rPr lang="pl-PL" dirty="0"/>
              <a:t>amnezja osuwiskowa </a:t>
            </a:r>
          </a:p>
          <a:p>
            <a:pPr>
              <a:buFontTx/>
              <a:buChar char="-"/>
            </a:pPr>
            <a:r>
              <a:rPr lang="pl-PL" dirty="0"/>
              <a:t>niszczenie zasobów wód podziemnych</a:t>
            </a:r>
          </a:p>
          <a:p>
            <a:pPr>
              <a:buFontTx/>
              <a:buChar char="-"/>
            </a:pPr>
            <a:r>
              <a:rPr lang="pl-PL" dirty="0"/>
              <a:t>szerokoprzestrzenne odwodnienia budowlane</a:t>
            </a:r>
          </a:p>
          <a:p>
            <a:pPr marL="0" indent="0">
              <a:buNone/>
            </a:pPr>
            <a:r>
              <a:rPr lang="pl-PL" b="1" dirty="0"/>
              <a:t>WYZWANIA</a:t>
            </a:r>
          </a:p>
          <a:p>
            <a:pPr>
              <a:buFontTx/>
              <a:buChar char="-"/>
            </a:pPr>
            <a:r>
              <a:rPr lang="pl-PL" dirty="0"/>
              <a:t>identyfikacja osuwisk i terenów zagrożonych</a:t>
            </a:r>
          </a:p>
          <a:p>
            <a:pPr>
              <a:buFontTx/>
              <a:buChar char="-"/>
            </a:pPr>
            <a:r>
              <a:rPr lang="pl-PL" dirty="0"/>
              <a:t>określanie w miejscowych planach zagospodarowania przestrzennego obszarów osuwisk i terenów zagrożonych</a:t>
            </a:r>
          </a:p>
          <a:p>
            <a:pPr>
              <a:buFontTx/>
              <a:buChar char="-"/>
            </a:pPr>
            <a:r>
              <a:rPr lang="pl-PL" dirty="0"/>
              <a:t>zabezpieczanie istniejących osuwisk i terenów zagrożonych</a:t>
            </a:r>
          </a:p>
        </p:txBody>
      </p:sp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5B1599FD-93AB-4E83-87BC-CBB4E3BED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53" y="928792"/>
            <a:ext cx="2551351" cy="2116922"/>
          </a:xfrm>
          <a:prstGeom prst="rect">
            <a:avLst/>
          </a:prstGeom>
        </p:spPr>
      </p:pic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9FD6B3DE-4FC7-44DA-B527-D2FE2FEFB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44" y="4225691"/>
            <a:ext cx="3528203" cy="2116922"/>
          </a:xfrm>
          <a:prstGeom prst="rect">
            <a:avLst/>
          </a:prstGeom>
        </p:spPr>
      </p:pic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1DA6B7DB-297E-4E1C-A953-27DC08398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3" y="4661878"/>
            <a:ext cx="5330807" cy="1604285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E0056C5-F678-4DBC-9798-247464855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219" y="1915509"/>
            <a:ext cx="2771751" cy="18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20CC3-AE8E-41BF-8C02-CA7CAAA5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522491"/>
            <a:ext cx="8976220" cy="73660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KSZTAŁTOWANIE KLIMATU AKUSTYCZNEGO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50383-486E-498A-9AF8-B7700F8BC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031" y="1095397"/>
            <a:ext cx="11116112" cy="5240111"/>
          </a:xfrm>
        </p:spPr>
        <p:txBody>
          <a:bodyPr/>
          <a:lstStyle/>
          <a:p>
            <a:pPr marL="0" lvl="0" indent="0">
              <a:buNone/>
            </a:pPr>
            <a:r>
              <a:rPr lang="pl-PL" b="1" dirty="0"/>
              <a:t>PROBLEMY</a:t>
            </a:r>
          </a:p>
          <a:p>
            <a:pPr>
              <a:buFontTx/>
              <a:buChar char="-"/>
            </a:pPr>
            <a:r>
              <a:rPr lang="pl-PL" dirty="0"/>
              <a:t>wzrost liczby pojazdów: </a:t>
            </a:r>
            <a:r>
              <a:rPr lang="pl-PL" i="1" dirty="0">
                <a:solidFill>
                  <a:schemeClr val="tx2"/>
                </a:solidFill>
              </a:rPr>
              <a:t>liczba zarejestrowanych pojazdów w Krakowie wzrosła z 468 tys. w 2012 r. do 640 tys. w 2020 roku (ok. 37% pojazdów więcej),</a:t>
            </a:r>
          </a:p>
          <a:p>
            <a:pPr>
              <a:buFontTx/>
              <a:buChar char="-"/>
            </a:pPr>
            <a:r>
              <a:rPr lang="pl-PL" altLang="pl-PL" dirty="0"/>
              <a:t>lokalizowanie funkcji mieszkaniowej bezpośrednio przy głównych ciągach komunikacyjnych</a:t>
            </a:r>
          </a:p>
          <a:p>
            <a:pPr>
              <a:buFontTx/>
              <a:buChar char="-"/>
            </a:pPr>
            <a:r>
              <a:rPr lang="pl-PL" altLang="pl-PL" dirty="0"/>
              <a:t>lokalizowanie funkcji mieszkaniowej bezpośrednio przy terenach przemysłowych lub usługowych</a:t>
            </a:r>
          </a:p>
          <a:p>
            <a:pPr>
              <a:buFontTx/>
              <a:buChar char="-"/>
            </a:pPr>
            <a:endParaRPr lang="pl-PL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WYZWANIA</a:t>
            </a:r>
          </a:p>
          <a:p>
            <a:pPr>
              <a:buFontTx/>
              <a:buChar char="-"/>
            </a:pPr>
            <a:r>
              <a:rPr lang="pl-PL" dirty="0"/>
              <a:t>ograniczanie lokalizowania zabudowy mieszkaniowej na terenach zagrożonych hałasem poprzez uwzględnianie ograniczeń wynikających ze strategicznych map hałasu</a:t>
            </a:r>
          </a:p>
          <a:p>
            <a:pPr>
              <a:buFontTx/>
              <a:buChar char="-"/>
            </a:pPr>
            <a:r>
              <a:rPr lang="pl-PL" dirty="0"/>
              <a:t>zmniejszenie liczby pojazdów w centrum Krakowa poprzez wprowadzanie stref: „Tempo 30”, płatnego parkowania, ograniczonego ruchu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C26A9CB1-B4B0-4646-93A2-92C50430880B}"/>
              </a:ext>
            </a:extLst>
          </p:cNvPr>
          <p:cNvGrpSpPr/>
          <p:nvPr/>
        </p:nvGrpSpPr>
        <p:grpSpPr>
          <a:xfrm>
            <a:off x="822121" y="2951733"/>
            <a:ext cx="4085439" cy="1206571"/>
            <a:chOff x="5148574" y="1588802"/>
            <a:chExt cx="6512365" cy="1974077"/>
          </a:xfrm>
        </p:grpSpPr>
        <p:pic>
          <p:nvPicPr>
            <p:cNvPr id="6" name="Obraz 8" descr="Kapelanka.jpg">
              <a:extLst>
                <a:ext uri="{FF2B5EF4-FFF2-40B4-BE49-F238E27FC236}">
                  <a16:creationId xmlns:a16="http://schemas.microsoft.com/office/drawing/2014/main" id="{4B41E4AE-C99D-4B8D-9818-969C100DA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4775" y="1588802"/>
              <a:ext cx="2732359" cy="1974077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940CC944-FF77-423F-BE01-62EF771B9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574" y="1588802"/>
              <a:ext cx="1780788" cy="197407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id="{8DCD0C63-B178-4F3A-B2C0-D6571F36AFC5}"/>
                </a:ext>
              </a:extLst>
            </p:cNvPr>
            <p:cNvCxnSpPr/>
            <p:nvPr/>
          </p:nvCxnSpPr>
          <p:spPr>
            <a:xfrm flipH="1">
              <a:off x="5979007" y="2312702"/>
              <a:ext cx="1303242" cy="463449"/>
            </a:xfrm>
            <a:prstGeom prst="straightConnector1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4C4D0FB6-89D0-494D-85BC-2E5865B6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2547" y="1588802"/>
              <a:ext cx="1768392" cy="197407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cxnSp>
          <p:nvCxnSpPr>
            <p:cNvPr id="10" name="Łącznik prosty ze strzałką 9">
              <a:extLst>
                <a:ext uri="{FF2B5EF4-FFF2-40B4-BE49-F238E27FC236}">
                  <a16:creationId xmlns:a16="http://schemas.microsoft.com/office/drawing/2014/main" id="{43F1CD3E-DF75-4983-ADB7-B0362D51290D}"/>
                </a:ext>
              </a:extLst>
            </p:cNvPr>
            <p:cNvCxnSpPr/>
            <p:nvPr/>
          </p:nvCxnSpPr>
          <p:spPr>
            <a:xfrm>
              <a:off x="8962768" y="2575840"/>
              <a:ext cx="1515762" cy="68506"/>
            </a:xfrm>
            <a:prstGeom prst="straightConnector1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F321962E-270D-4172-943E-2F30E15D5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7489" y="1588802"/>
              <a:ext cx="933450" cy="723900"/>
            </a:xfrm>
            <a:prstGeom prst="rect">
              <a:avLst/>
            </a:prstGeom>
          </p:spPr>
        </p:pic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AF56CB98-BEDD-4000-8A91-41E65DA4FAC0}"/>
              </a:ext>
            </a:extLst>
          </p:cNvPr>
          <p:cNvGrpSpPr/>
          <p:nvPr/>
        </p:nvGrpSpPr>
        <p:grpSpPr>
          <a:xfrm>
            <a:off x="5630726" y="3025151"/>
            <a:ext cx="5218193" cy="1206572"/>
            <a:chOff x="5148574" y="4070601"/>
            <a:chExt cx="6512364" cy="2117095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60F5EBB1-C16B-46AA-B1BD-5711AA9BBC64}"/>
                </a:ext>
              </a:extLst>
            </p:cNvPr>
            <p:cNvGrpSpPr/>
            <p:nvPr/>
          </p:nvGrpSpPr>
          <p:grpSpPr>
            <a:xfrm>
              <a:off x="5148574" y="4070601"/>
              <a:ext cx="4161539" cy="2117095"/>
              <a:chOff x="5148574" y="4070601"/>
              <a:chExt cx="4161539" cy="2117095"/>
            </a:xfrm>
          </p:grpSpPr>
          <p:pic>
            <p:nvPicPr>
              <p:cNvPr id="15" name="Obraz 14">
                <a:extLst>
                  <a:ext uri="{FF2B5EF4-FFF2-40B4-BE49-F238E27FC236}">
                    <a16:creationId xmlns:a16="http://schemas.microsoft.com/office/drawing/2014/main" id="{B445AACA-7AD6-44F6-983B-5DC4E18E6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8574" y="4070601"/>
                <a:ext cx="3921945" cy="2117095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cxnSp>
            <p:nvCxnSpPr>
              <p:cNvPr id="16" name="Łącznik prosty ze strzałką 15">
                <a:extLst>
                  <a:ext uri="{FF2B5EF4-FFF2-40B4-BE49-F238E27FC236}">
                    <a16:creationId xmlns:a16="http://schemas.microsoft.com/office/drawing/2014/main" id="{442243F3-EA40-4DCA-8E22-F6A8F25D97C7}"/>
                  </a:ext>
                </a:extLst>
              </p:cNvPr>
              <p:cNvCxnSpPr/>
              <p:nvPr/>
            </p:nvCxnSpPr>
            <p:spPr>
              <a:xfrm flipH="1">
                <a:off x="7396328" y="5273040"/>
                <a:ext cx="1913785" cy="319557"/>
              </a:xfrm>
              <a:prstGeom prst="straightConnector1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ze strzałką 16">
                <a:extLst>
                  <a:ext uri="{FF2B5EF4-FFF2-40B4-BE49-F238E27FC236}">
                    <a16:creationId xmlns:a16="http://schemas.microsoft.com/office/drawing/2014/main" id="{628C2E74-62C9-4678-84B9-4F947EC91EF8}"/>
                  </a:ext>
                </a:extLst>
              </p:cNvPr>
              <p:cNvCxnSpPr>
                <a:stCxn id="14" idx="1"/>
              </p:cNvCxnSpPr>
              <p:nvPr/>
            </p:nvCxnSpPr>
            <p:spPr>
              <a:xfrm flipH="1" flipV="1">
                <a:off x="7396328" y="5021581"/>
                <a:ext cx="1913785" cy="107568"/>
              </a:xfrm>
              <a:prstGeom prst="straightConnector1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3C6DF9AE-4F2D-471E-BA1B-C04469956D91}"/>
                </a:ext>
              </a:extLst>
            </p:cNvPr>
            <p:cNvSpPr/>
            <p:nvPr/>
          </p:nvSpPr>
          <p:spPr>
            <a:xfrm>
              <a:off x="9310113" y="4070602"/>
              <a:ext cx="2350825" cy="2117094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>
                  <a:solidFill>
                    <a:srgbClr val="006CB7"/>
                  </a:solidFill>
                </a:rPr>
                <a:t>Zabudowa mieszkaniowa wielorodzinna zlokalizowana </a:t>
              </a:r>
              <a:br>
                <a:rPr lang="pl-PL" sz="1200" dirty="0">
                  <a:solidFill>
                    <a:srgbClr val="006CB7"/>
                  </a:solidFill>
                </a:rPr>
              </a:br>
              <a:r>
                <a:rPr lang="pl-PL" sz="1200" dirty="0">
                  <a:solidFill>
                    <a:srgbClr val="006CB7"/>
                  </a:solidFill>
                </a:rPr>
                <a:t>w odległości </a:t>
              </a:r>
            </a:p>
            <a:p>
              <a:pPr algn="ctr"/>
              <a:r>
                <a:rPr lang="pl-PL" sz="1200" dirty="0">
                  <a:solidFill>
                    <a:srgbClr val="006CB7"/>
                  </a:solidFill>
                </a:rPr>
                <a:t>ok. 20 metrów od uciążliwego zakładu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980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9B13EC6D-B8D2-454B-BD0C-C49DC94D1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90738" y="495692"/>
            <a:ext cx="8979016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UCIĄŻLIWOŚĆ ODOROWA</a:t>
            </a:r>
            <a:endParaRPr lang="pl-PL" altLang="pl-P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01118189-FFC1-4CA1-80E3-158C0C9CA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38" y="1382286"/>
            <a:ext cx="4035104" cy="4179615"/>
          </a:xfr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F766A0B6-4395-4F6B-AAA3-631DABC622D3}"/>
              </a:ext>
            </a:extLst>
          </p:cNvPr>
          <p:cNvSpPr/>
          <p:nvPr/>
        </p:nvSpPr>
        <p:spPr>
          <a:xfrm>
            <a:off x="489358" y="1388778"/>
            <a:ext cx="71490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2000" b="1" dirty="0"/>
              <a:t>PROBLEMY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lokalizowanie terenów przeznaczonych pod zabudowę mieszkaniową w bezpośrednim sąsiedztwie zakładów powodujących uciążliwości </a:t>
            </a:r>
            <a:r>
              <a:rPr lang="pl-PL" sz="2000" dirty="0" err="1"/>
              <a:t>odorowe</a:t>
            </a:r>
            <a:r>
              <a:rPr lang="pl-PL" sz="2000" dirty="0"/>
              <a:t>  (zakłady przetwarzające odpady, oczyszczalnie ścieków, zakłady garbarskie)</a:t>
            </a:r>
          </a:p>
          <a:p>
            <a:pPr>
              <a:buFontTx/>
              <a:buChar char="-"/>
            </a:pPr>
            <a:endParaRPr lang="pl-PL" sz="2000" dirty="0"/>
          </a:p>
          <a:p>
            <a:pPr>
              <a:buFontTx/>
              <a:buChar char="-"/>
            </a:pPr>
            <a:endParaRPr lang="pl-PL" sz="2000" dirty="0"/>
          </a:p>
          <a:p>
            <a:pPr marL="0" indent="0">
              <a:buNone/>
            </a:pPr>
            <a:r>
              <a:rPr lang="pl-PL" sz="2000" b="1" dirty="0"/>
              <a:t>WYZWANIA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modernizacja procesów technologicznych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hermetyzacja obiektów powodujących uciążliwości </a:t>
            </a:r>
            <a:r>
              <a:rPr lang="pl-PL" sz="2000" dirty="0" err="1"/>
              <a:t>odorowe</a:t>
            </a:r>
            <a:endParaRPr lang="pl-PL" sz="2000" dirty="0"/>
          </a:p>
          <a:p>
            <a:pPr marL="285750" indent="-285750">
              <a:buFontTx/>
              <a:buChar char="-"/>
            </a:pPr>
            <a:r>
              <a:rPr lang="pl-PL" sz="2000" dirty="0"/>
              <a:t>niezbędne wprowadzenie uregulowań prawnych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6971324-0B51-49C9-BC52-39105054B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30" y="1084250"/>
            <a:ext cx="3197248" cy="4880755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BBD4BC1C-694C-4A91-8DD3-9CAFC5A84BBC}"/>
              </a:ext>
            </a:extLst>
          </p:cNvPr>
          <p:cNvSpPr txBox="1">
            <a:spLocks/>
          </p:cNvSpPr>
          <p:nvPr/>
        </p:nvSpPr>
        <p:spPr>
          <a:xfrm>
            <a:off x="550289" y="1157344"/>
            <a:ext cx="7513984" cy="488075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l-PL" sz="2600" b="1" dirty="0"/>
              <a:t>PROBLEMY - </a:t>
            </a:r>
            <a:r>
              <a:rPr lang="pl-PL" sz="2600" dirty="0"/>
              <a:t>wpływ zabudowy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2600" dirty="0"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systematyczne ubywanie siedlisk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2600" dirty="0"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zaburzenie korytarzy migracji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2600" dirty="0">
                <a:solidFill>
                  <a:schemeClr val="tx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synatropizacja zwierzyny (przyzwyczajanie do życia w bezpośrednim sąsiedztwie człowieka)</a:t>
            </a:r>
          </a:p>
          <a:p>
            <a:endParaRPr lang="pl-PL" sz="2600" dirty="0"/>
          </a:p>
          <a:p>
            <a:pPr marL="0" indent="0">
              <a:buNone/>
            </a:pPr>
            <a:r>
              <a:rPr lang="pl-PL" sz="2600" b="1" dirty="0"/>
              <a:t>WYZWANIA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2600" dirty="0"/>
              <a:t>konieczność zachowania tras migracji, ułatwiających zwierzętom sprawne przemieszczanie poza strefę miejską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2600" dirty="0"/>
              <a:t>konieczność pozostawiania zielonych enklaw i fragmentów terenu istotnych dla bioróżnorodności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2600" dirty="0"/>
              <a:t>edukacja mieszkańców zwłaszcza nowych osiedli w zakresie odpowiedniego zachowania w przypadku napotkania dzikiej zwierzyny, odpowiedniego gospodarowania odpadkami spożywczymi oraz niedokarmiania dzikich zwierząt</a:t>
            </a:r>
          </a:p>
          <a:p>
            <a:endParaRPr lang="pl-PL" dirty="0"/>
          </a:p>
          <a:p>
            <a:pPr marL="342900" indent="-342900"/>
            <a:endParaRPr lang="pl-PL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2EFC3818-19D4-4DF1-A820-A24840DD740B}"/>
              </a:ext>
            </a:extLst>
          </p:cNvPr>
          <p:cNvSpPr txBox="1">
            <a:spLocks/>
          </p:cNvSpPr>
          <p:nvPr/>
        </p:nvSpPr>
        <p:spPr>
          <a:xfrm>
            <a:off x="2758320" y="515685"/>
            <a:ext cx="8977877" cy="5495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r>
              <a:rPr lang="pl-PL" sz="2500" dirty="0">
                <a:solidFill>
                  <a:schemeClr val="accent6">
                    <a:lumMod val="75000"/>
                  </a:schemeClr>
                </a:solidFill>
              </a:rPr>
              <a:t>KONFLIKTY</a:t>
            </a:r>
            <a:r>
              <a:rPr lang="pl-PL" sz="2400" dirty="0">
                <a:solidFill>
                  <a:schemeClr val="accent6">
                    <a:lumMod val="75000"/>
                  </a:schemeClr>
                </a:solidFill>
              </a:rPr>
              <a:t> Z DZIKĄ ZWIERZYNĄ</a:t>
            </a:r>
          </a:p>
        </p:txBody>
      </p:sp>
    </p:spTree>
    <p:extLst>
      <p:ext uri="{BB962C8B-B14F-4D97-AF65-F5344CB8AC3E}">
        <p14:creationId xmlns:p14="http://schemas.microsoft.com/office/powerpoint/2010/main" val="21838286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szablon UMK">
      <a:dk1>
        <a:srgbClr val="0063AF"/>
      </a:dk1>
      <a:lt1>
        <a:sysClr val="window" lastClr="FFFFFF"/>
      </a:lt1>
      <a:dk2>
        <a:srgbClr val="000000"/>
      </a:dk2>
      <a:lt2>
        <a:srgbClr val="E7E6E6"/>
      </a:lt2>
      <a:accent1>
        <a:srgbClr val="512078"/>
      </a:accent1>
      <a:accent2>
        <a:srgbClr val="DC0613"/>
      </a:accent2>
      <a:accent3>
        <a:srgbClr val="74AF27"/>
      </a:accent3>
      <a:accent4>
        <a:srgbClr val="0099D4"/>
      </a:accent4>
      <a:accent5>
        <a:srgbClr val="F0B500"/>
      </a:accent5>
      <a:accent6>
        <a:srgbClr val="ACABAB"/>
      </a:accent6>
      <a:hlink>
        <a:srgbClr val="0063AF"/>
      </a:hlink>
      <a:folHlink>
        <a:srgbClr val="0063AF"/>
      </a:folHlink>
    </a:clrScheme>
    <a:fontScheme name="UM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ppt/theme/themeOverride2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7372</TotalTime>
  <Words>770</Words>
  <Application>Microsoft Office PowerPoint</Application>
  <PresentationFormat>Panoramiczny</PresentationFormat>
  <Paragraphs>114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Lato</vt:lpstr>
      <vt:lpstr>Lato Black</vt:lpstr>
      <vt:lpstr>Motyw pakietu Office</vt:lpstr>
      <vt:lpstr>  </vt:lpstr>
      <vt:lpstr>PROCES INWESTYCYJNY w aspekcie wymogów ochrony środowiska</vt:lpstr>
      <vt:lpstr>OCHRONA PRZYRODY I KRAJOBRAZU</vt:lpstr>
      <vt:lpstr>OCHRONA POWIETRZA</vt:lpstr>
      <vt:lpstr>OCHRONA WÓD I GOSPODARKA WODNA</vt:lpstr>
      <vt:lpstr>OCHRONA POWIERZCHNI ZIEMI</vt:lpstr>
      <vt:lpstr>KSZTAŁTOWANIE KLIMATU AKUSTYCZNEGO</vt:lpstr>
      <vt:lpstr>UCIĄŻLIWOŚĆ ODOROWA</vt:lpstr>
      <vt:lpstr>Prezentacja programu PowerPoint</vt:lpstr>
      <vt:lpstr>REALIZACJA ZASAD  PREWENCJI, PRZEZORNOŚCI I ZANIECZYSZCZAJĄCY PŁACI  W PROCESIE INWESTYCYJNYM 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Balcerzyk</dc:creator>
  <cp:lastModifiedBy>Owsiany Małgorzata</cp:lastModifiedBy>
  <cp:revision>480</cp:revision>
  <cp:lastPrinted>2022-03-22T10:28:30Z</cp:lastPrinted>
  <dcterms:created xsi:type="dcterms:W3CDTF">2017-05-26T08:53:19Z</dcterms:created>
  <dcterms:modified xsi:type="dcterms:W3CDTF">2022-05-05T08:49:32Z</dcterms:modified>
</cp:coreProperties>
</file>