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slideshow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321" r:id="rId3"/>
    <p:sldId id="756" r:id="rId4"/>
    <p:sldId id="757" r:id="rId5"/>
    <p:sldId id="758" r:id="rId6"/>
    <p:sldId id="765" r:id="rId7"/>
    <p:sldId id="760" r:id="rId8"/>
    <p:sldId id="311" r:id="rId9"/>
    <p:sldId id="761" r:id="rId10"/>
    <p:sldId id="764" r:id="rId11"/>
    <p:sldId id="257" r:id="rId12"/>
  </p:sldIdLst>
  <p:sldSz cx="12192000" cy="6858000"/>
  <p:notesSz cx="6797675" cy="9928225"/>
  <p:defaultTextStyle>
    <a:defPPr>
      <a:defRPr lang="pl-PL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Lato" panose="020F0502020204030203" pitchFamily="34" charset="-18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Lato" panose="020F0502020204030203" pitchFamily="34" charset="-18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Lato" panose="020F0502020204030203" pitchFamily="34" charset="-18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Lato" panose="020F0502020204030203" pitchFamily="34" charset="-18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Lato" panose="020F0502020204030203" pitchFamily="34" charset="-18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Lato" panose="020F0502020204030203" pitchFamily="34" charset="-18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Lato" panose="020F0502020204030203" pitchFamily="34" charset="-18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Lato" panose="020F0502020204030203" pitchFamily="34" charset="-18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Lato" panose="020F0502020204030203" pitchFamily="34" charset="-18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5110">
          <p15:clr>
            <a:srgbClr val="A4A3A4"/>
          </p15:clr>
        </p15:guide>
        <p15:guide id="4" pos="257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006CB7"/>
    <a:srgbClr val="CC9966"/>
    <a:srgbClr val="996633"/>
    <a:srgbClr val="FF0000"/>
    <a:srgbClr val="08764C"/>
    <a:srgbClr val="336600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68" autoAdjust="0"/>
    <p:restoredTop sz="76800" autoAdjust="0"/>
  </p:normalViewPr>
  <p:slideViewPr>
    <p:cSldViewPr snapToGrid="0" showGuides="1">
      <p:cViewPr varScale="1">
        <p:scale>
          <a:sx n="86" d="100"/>
          <a:sy n="86" d="100"/>
        </p:scale>
        <p:origin x="331" y="72"/>
      </p:cViewPr>
      <p:guideLst>
        <p:guide orient="horz" pos="2160"/>
        <p:guide pos="3840"/>
        <p:guide pos="5110"/>
        <p:guide pos="257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>
            <a:extLst>
              <a:ext uri="{FF2B5EF4-FFF2-40B4-BE49-F238E27FC236}">
                <a16:creationId xmlns:a16="http://schemas.microsoft.com/office/drawing/2014/main" id="{F6518053-5E5F-4134-9D80-CF0275F86EB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6400" cy="496967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l">
              <a:defRPr sz="1200">
                <a:latin typeface="Lato" panose="020F0502020204030203" pitchFamily="34" charset="-18"/>
                <a:cs typeface="Arial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6683EE55-148D-4F1F-9026-864E6477A73C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9688" y="1"/>
            <a:ext cx="2946400" cy="496967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r">
              <a:defRPr sz="1200">
                <a:latin typeface="Lato" panose="020F0502020204030203" pitchFamily="34" charset="-18"/>
                <a:cs typeface="Arial" charset="0"/>
              </a:defRPr>
            </a:lvl1pPr>
          </a:lstStyle>
          <a:p>
            <a:pPr>
              <a:defRPr/>
            </a:pPr>
            <a:fld id="{2846203E-9FD2-4F26-865A-B36BB895D319}" type="datetimeFigureOut">
              <a:rPr lang="pl-PL"/>
              <a:pPr>
                <a:defRPr/>
              </a:pPr>
              <a:t>05.05.2022</a:t>
            </a:fld>
            <a:endParaRPr lang="pl-PL"/>
          </a:p>
        </p:txBody>
      </p:sp>
      <p:sp>
        <p:nvSpPr>
          <p:cNvPr id="4" name="Symbol zastępczy obrazu slajdu 3">
            <a:extLst>
              <a:ext uri="{FF2B5EF4-FFF2-40B4-BE49-F238E27FC236}">
                <a16:creationId xmlns:a16="http://schemas.microsoft.com/office/drawing/2014/main" id="{F1B012D4-2E13-45C3-8DE1-5F359CFD3A9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1" tIns="45715" rIns="91431" bIns="45715" rtlCol="0" anchor="ctr"/>
          <a:lstStyle/>
          <a:p>
            <a:pPr lvl="0"/>
            <a:endParaRPr lang="pl-PL" noProof="0"/>
          </a:p>
        </p:txBody>
      </p:sp>
      <p:sp>
        <p:nvSpPr>
          <p:cNvPr id="5" name="Symbol zastępczy notatek 4">
            <a:extLst>
              <a:ext uri="{FF2B5EF4-FFF2-40B4-BE49-F238E27FC236}">
                <a16:creationId xmlns:a16="http://schemas.microsoft.com/office/drawing/2014/main" id="{EEC49BC8-62A7-4506-B5E2-79D816B7776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9451" y="4715630"/>
            <a:ext cx="5438775" cy="4467939"/>
          </a:xfrm>
          <a:prstGeom prst="rect">
            <a:avLst/>
          </a:prstGeom>
        </p:spPr>
        <p:txBody>
          <a:bodyPr vert="horz" lIns="91431" tIns="45715" rIns="91431" bIns="45715" rtlCol="0"/>
          <a:lstStyle/>
          <a:p>
            <a:pPr lvl="0"/>
            <a:r>
              <a:rPr lang="pl-PL" noProof="0"/>
              <a:t>Kliknij, aby edytować style wzorca tekstu</a:t>
            </a:r>
          </a:p>
          <a:p>
            <a:pPr lvl="1"/>
            <a:r>
              <a:rPr lang="pl-PL" noProof="0"/>
              <a:t>Drugi poziom</a:t>
            </a:r>
          </a:p>
          <a:p>
            <a:pPr lvl="2"/>
            <a:r>
              <a:rPr lang="pl-PL" noProof="0"/>
              <a:t>Trzeci poziom</a:t>
            </a:r>
          </a:p>
          <a:p>
            <a:pPr lvl="3"/>
            <a:r>
              <a:rPr lang="pl-PL" noProof="0"/>
              <a:t>Czwarty poziom</a:t>
            </a:r>
          </a:p>
          <a:p>
            <a:pPr lvl="4"/>
            <a:r>
              <a:rPr lang="pl-PL" noProof="0"/>
              <a:t>Piąty poziom</a:t>
            </a:r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6B0DE640-14A3-4808-A7D7-5C07FC138AB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1" y="9429671"/>
            <a:ext cx="2946400" cy="496966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l">
              <a:defRPr sz="1200">
                <a:latin typeface="Lato" panose="020F0502020204030203" pitchFamily="34" charset="-18"/>
                <a:cs typeface="Arial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747595C7-D940-4154-A6EE-7FAB916D30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9688" y="9429671"/>
            <a:ext cx="2946400" cy="496966"/>
          </a:xfrm>
          <a:prstGeom prst="rect">
            <a:avLst/>
          </a:prstGeom>
        </p:spPr>
        <p:txBody>
          <a:bodyPr vert="horz" wrap="square" lIns="91431" tIns="45715" rIns="91431" bIns="45715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Lato" panose="020F0502020204030203" pitchFamily="34" charset="-18"/>
              </a:defRPr>
            </a:lvl1pPr>
          </a:lstStyle>
          <a:p>
            <a:pPr>
              <a:defRPr/>
            </a:pPr>
            <a:fld id="{170A98F7-98FC-4617-B055-6845375B227F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77343963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4064" indent="-286179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4715" indent="-22894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2600" indent="-22894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60486" indent="-22894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8372" indent="-228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6258" indent="-228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34144" indent="-228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92029" indent="-228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D4031F5-B9F6-41CF-8E92-FB920402E39C}" type="slidenum">
              <a:rPr lang="pl-PL" altLang="pl-PL" smtClean="0"/>
              <a:pPr/>
              <a:t>2</a:t>
            </a:fld>
            <a:endParaRPr lang="pl-PL" altLang="pl-PL"/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7902808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a 2">
            <a:extLst>
              <a:ext uri="{FF2B5EF4-FFF2-40B4-BE49-F238E27FC236}">
                <a16:creationId xmlns:a16="http://schemas.microsoft.com/office/drawing/2014/main" id="{B76B6CE6-0A98-4C60-B4B1-ACBF20DD23E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" y="34925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Obraz 3">
            <a:extLst>
              <a:ext uri="{FF2B5EF4-FFF2-40B4-BE49-F238E27FC236}">
                <a16:creationId xmlns:a16="http://schemas.microsoft.com/office/drawing/2014/main" id="{A32DDF6A-8B9D-49FA-87CC-CA89BCA90D6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5154800"/>
            <a:ext cx="9144000" cy="596337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pl-PL"/>
              <a:t>Kliknij, aby edytować styl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5990235"/>
            <a:ext cx="9144000" cy="518141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dirty="0"/>
              <a:t>Kliknij, aby edytować styl wzorca podtytułu</a:t>
            </a:r>
          </a:p>
        </p:txBody>
      </p:sp>
    </p:spTree>
    <p:extLst>
      <p:ext uri="{BB962C8B-B14F-4D97-AF65-F5344CB8AC3E}">
        <p14:creationId xmlns:p14="http://schemas.microsoft.com/office/powerpoint/2010/main" val="34874446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2">
            <a:extLst>
              <a:ext uri="{FF2B5EF4-FFF2-40B4-BE49-F238E27FC236}">
                <a16:creationId xmlns:a16="http://schemas.microsoft.com/office/drawing/2014/main" id="{9A7AF9E9-9A22-4664-B2A4-29048FE478F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5154800"/>
            <a:ext cx="9144000" cy="596337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pl-PL"/>
              <a:t>Kliknij, aby edytować styl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5990235"/>
            <a:ext cx="9144000" cy="518141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dirty="0"/>
              <a:t>Kliknij, aby edytować styl wzorca podtytułu</a:t>
            </a:r>
          </a:p>
        </p:txBody>
      </p:sp>
    </p:spTree>
    <p:extLst>
      <p:ext uri="{BB962C8B-B14F-4D97-AF65-F5344CB8AC3E}">
        <p14:creationId xmlns:p14="http://schemas.microsoft.com/office/powerpoint/2010/main" val="30455902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2">
            <a:extLst>
              <a:ext uri="{FF2B5EF4-FFF2-40B4-BE49-F238E27FC236}">
                <a16:creationId xmlns:a16="http://schemas.microsoft.com/office/drawing/2014/main" id="{B66F1956-6DB7-45CD-808E-13CC31031B4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Obraz 3">
            <a:extLst>
              <a:ext uri="{FF2B5EF4-FFF2-40B4-BE49-F238E27FC236}">
                <a16:creationId xmlns:a16="http://schemas.microsoft.com/office/drawing/2014/main" id="{926CEAC5-5436-4D66-B816-43E5D71732B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5154800"/>
            <a:ext cx="9144000" cy="596337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pl-PL"/>
              <a:t>Kliknij, aby edytować styl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5990235"/>
            <a:ext cx="9144000" cy="518141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dirty="0"/>
              <a:t>Kliknij, aby edytować styl wzorca podtytułu</a:t>
            </a:r>
          </a:p>
        </p:txBody>
      </p:sp>
    </p:spTree>
    <p:extLst>
      <p:ext uri="{BB962C8B-B14F-4D97-AF65-F5344CB8AC3E}">
        <p14:creationId xmlns:p14="http://schemas.microsoft.com/office/powerpoint/2010/main" val="29769225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a 31">
            <a:extLst>
              <a:ext uri="{FF2B5EF4-FFF2-40B4-BE49-F238E27FC236}">
                <a16:creationId xmlns:a16="http://schemas.microsoft.com/office/drawing/2014/main" id="{9025EA15-2102-4DD6-854B-303168DCFA4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8200" y="1108088"/>
            <a:ext cx="10515600" cy="736600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38200" y="1992429"/>
            <a:ext cx="10515600" cy="41845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5" name="Symbol zastępczy numeru slajdu 5">
            <a:extLst>
              <a:ext uri="{FF2B5EF4-FFF2-40B4-BE49-F238E27FC236}">
                <a16:creationId xmlns:a16="http://schemas.microsoft.com/office/drawing/2014/main" id="{A4FC52B1-D7C6-4CD7-8136-0774A0CB8E7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07375" y="6534150"/>
            <a:ext cx="3602038" cy="250825"/>
          </a:xfrm>
          <a:prstGeom prst="rect">
            <a:avLst/>
          </a:prstGeom>
        </p:spPr>
        <p:txBody>
          <a:bodyPr anchor="ctr"/>
          <a:lstStyle>
            <a:lvl1pPr algn="r">
              <a:defRPr>
                <a:solidFill>
                  <a:schemeClr val="tx1"/>
                </a:solidFill>
                <a:latin typeface="Lato" panose="020F0502020204030203" pitchFamily="34" charset="0"/>
              </a:defRPr>
            </a:lvl1pPr>
          </a:lstStyle>
          <a:p>
            <a:pPr>
              <a:defRPr/>
            </a:pPr>
            <a:fld id="{861896C1-46F5-43E0-8C03-05DA170AE66D}" type="slidenum">
              <a:rPr lang="pl-PL" altLang="pl-PL"/>
              <a:pPr>
                <a:defRPr/>
              </a:pPr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38303867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a 1">
            <a:extLst>
              <a:ext uri="{FF2B5EF4-FFF2-40B4-BE49-F238E27FC236}">
                <a16:creationId xmlns:a16="http://schemas.microsoft.com/office/drawing/2014/main" id="{CB311434-079F-4F00-8B49-601C89D327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8200" y="1108088"/>
            <a:ext cx="10515600" cy="736600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38200" y="1992429"/>
            <a:ext cx="10515600" cy="41845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5" name="Symbol zastępczy numeru slajdu 5">
            <a:extLst>
              <a:ext uri="{FF2B5EF4-FFF2-40B4-BE49-F238E27FC236}">
                <a16:creationId xmlns:a16="http://schemas.microsoft.com/office/drawing/2014/main" id="{706A5316-1B3D-44D3-AFFB-964599A1D83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07375" y="6534150"/>
            <a:ext cx="3602038" cy="250825"/>
          </a:xfrm>
          <a:prstGeom prst="rect">
            <a:avLst/>
          </a:prstGeom>
        </p:spPr>
        <p:txBody>
          <a:bodyPr anchor="ctr"/>
          <a:lstStyle>
            <a:lvl1pPr algn="r">
              <a:defRPr>
                <a:solidFill>
                  <a:schemeClr val="tx1"/>
                </a:solidFill>
                <a:latin typeface="Lato" panose="020F0502020204030203" pitchFamily="34" charset="0"/>
              </a:defRPr>
            </a:lvl1pPr>
          </a:lstStyle>
          <a:p>
            <a:pPr>
              <a:defRPr/>
            </a:pPr>
            <a:fld id="{F443B7BC-BE36-45E0-94AF-E04761AAE9A5}" type="slidenum">
              <a:rPr lang="pl-PL" altLang="pl-PL"/>
              <a:pPr>
                <a:defRPr/>
              </a:pPr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39535648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a 1">
            <a:extLst>
              <a:ext uri="{FF2B5EF4-FFF2-40B4-BE49-F238E27FC236}">
                <a16:creationId xmlns:a16="http://schemas.microsoft.com/office/drawing/2014/main" id="{2F484297-E8BF-4242-A855-4DCE54BD522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8200" y="1108088"/>
            <a:ext cx="10515600" cy="736600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38200" y="1992429"/>
            <a:ext cx="10515600" cy="41845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5" name="Symbol zastępczy numeru slajdu 5">
            <a:extLst>
              <a:ext uri="{FF2B5EF4-FFF2-40B4-BE49-F238E27FC236}">
                <a16:creationId xmlns:a16="http://schemas.microsoft.com/office/drawing/2014/main" id="{282584FB-3D01-46E6-A52B-A9EF0E75F05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07375" y="6534150"/>
            <a:ext cx="3602038" cy="250825"/>
          </a:xfrm>
          <a:prstGeom prst="rect">
            <a:avLst/>
          </a:prstGeom>
        </p:spPr>
        <p:txBody>
          <a:bodyPr anchor="ctr"/>
          <a:lstStyle>
            <a:lvl1pPr algn="r">
              <a:defRPr>
                <a:solidFill>
                  <a:schemeClr val="tx1"/>
                </a:solidFill>
                <a:latin typeface="Lato" panose="020F0502020204030203" pitchFamily="34" charset="0"/>
              </a:defRPr>
            </a:lvl1pPr>
          </a:lstStyle>
          <a:p>
            <a:pPr>
              <a:defRPr/>
            </a:pPr>
            <a:fld id="{8F7B7086-6EFB-4BCD-869C-EAF63B9B6CAE}" type="slidenum">
              <a:rPr lang="pl-PL" altLang="pl-PL"/>
              <a:pPr>
                <a:defRPr/>
              </a:pPr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10080452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2">
            <a:extLst>
              <a:ext uri="{FF2B5EF4-FFF2-40B4-BE49-F238E27FC236}">
                <a16:creationId xmlns:a16="http://schemas.microsoft.com/office/drawing/2014/main" id="{2361AB63-FB0E-4DBF-B032-3A07B0DD1E7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Grafika 3">
            <a:extLst>
              <a:ext uri="{FF2B5EF4-FFF2-40B4-BE49-F238E27FC236}">
                <a16:creationId xmlns:a16="http://schemas.microsoft.com/office/drawing/2014/main" id="{B08105FF-F00F-4467-BD56-406335373F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8200" y="1108088"/>
            <a:ext cx="10515600" cy="736600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38200" y="1992429"/>
            <a:ext cx="10515600" cy="41845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16223A67-02B7-4127-A314-743EA1A56E7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07375" y="6534150"/>
            <a:ext cx="3602038" cy="250825"/>
          </a:xfrm>
          <a:prstGeom prst="rect">
            <a:avLst/>
          </a:prstGeom>
        </p:spPr>
        <p:txBody>
          <a:bodyPr anchor="ctr"/>
          <a:lstStyle>
            <a:lvl1pPr algn="r">
              <a:defRPr>
                <a:solidFill>
                  <a:schemeClr val="tx1"/>
                </a:solidFill>
                <a:latin typeface="Lato" panose="020F0502020204030203" pitchFamily="34" charset="0"/>
              </a:defRPr>
            </a:lvl1pPr>
          </a:lstStyle>
          <a:p>
            <a:pPr>
              <a:defRPr/>
            </a:pPr>
            <a:fld id="{5F0B561D-1B97-43AF-AF67-A12E7FA7F4B6}" type="slidenum">
              <a:rPr lang="pl-PL" altLang="pl-PL"/>
              <a:pPr>
                <a:defRPr/>
              </a:pPr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28104172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a 2">
            <a:extLst>
              <a:ext uri="{FF2B5EF4-FFF2-40B4-BE49-F238E27FC236}">
                <a16:creationId xmlns:a16="http://schemas.microsoft.com/office/drawing/2014/main" id="{CB46AD9C-119D-404D-984D-69B4B86871D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8200" y="1108088"/>
            <a:ext cx="10515600" cy="736600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38200" y="1992429"/>
            <a:ext cx="10515600" cy="41845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5" name="Symbol zastępczy numeru slajdu 5">
            <a:extLst>
              <a:ext uri="{FF2B5EF4-FFF2-40B4-BE49-F238E27FC236}">
                <a16:creationId xmlns:a16="http://schemas.microsoft.com/office/drawing/2014/main" id="{C570474E-4621-45A9-8423-B391476EAE7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07375" y="6534150"/>
            <a:ext cx="3602038" cy="250825"/>
          </a:xfrm>
          <a:prstGeom prst="rect">
            <a:avLst/>
          </a:prstGeom>
        </p:spPr>
        <p:txBody>
          <a:bodyPr anchor="ctr"/>
          <a:lstStyle>
            <a:lvl1pPr algn="r">
              <a:defRPr>
                <a:solidFill>
                  <a:schemeClr val="tx1"/>
                </a:solidFill>
                <a:latin typeface="Lato" panose="020F0502020204030203" pitchFamily="34" charset="0"/>
              </a:defRPr>
            </a:lvl1pPr>
          </a:lstStyle>
          <a:p>
            <a:pPr>
              <a:defRPr/>
            </a:pPr>
            <a:fld id="{B5A3DAF6-09E9-44D7-B237-EB3D6379BA00}" type="slidenum">
              <a:rPr lang="pl-PL" altLang="pl-PL"/>
              <a:pPr>
                <a:defRPr/>
              </a:pPr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397337202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a 1">
            <a:extLst>
              <a:ext uri="{FF2B5EF4-FFF2-40B4-BE49-F238E27FC236}">
                <a16:creationId xmlns:a16="http://schemas.microsoft.com/office/drawing/2014/main" id="{C539B808-4BE4-479B-94F9-352F9FF8CE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numeru slajdu 5">
            <a:extLst>
              <a:ext uri="{FF2B5EF4-FFF2-40B4-BE49-F238E27FC236}">
                <a16:creationId xmlns:a16="http://schemas.microsoft.com/office/drawing/2014/main" id="{757F5EE8-3BC2-473B-93D3-9F214775EF5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07375" y="6534150"/>
            <a:ext cx="3602038" cy="250825"/>
          </a:xfrm>
          <a:prstGeom prst="rect">
            <a:avLst/>
          </a:prstGeom>
        </p:spPr>
        <p:txBody>
          <a:bodyPr anchor="ctr"/>
          <a:lstStyle>
            <a:lvl1pPr algn="r">
              <a:defRPr>
                <a:solidFill>
                  <a:schemeClr val="tx1"/>
                </a:solidFill>
                <a:latin typeface="Lato" panose="020F0502020204030203" pitchFamily="34" charset="0"/>
              </a:defRPr>
            </a:lvl1pPr>
          </a:lstStyle>
          <a:p>
            <a:pPr>
              <a:defRPr/>
            </a:pPr>
            <a:fld id="{945EBCFD-8255-44F4-8D42-701893CC3295}" type="slidenum">
              <a:rPr lang="pl-PL" altLang="pl-PL"/>
              <a:pPr>
                <a:defRPr/>
              </a:pPr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10075860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a 1">
            <a:extLst>
              <a:ext uri="{FF2B5EF4-FFF2-40B4-BE49-F238E27FC236}">
                <a16:creationId xmlns:a16="http://schemas.microsoft.com/office/drawing/2014/main" id="{B070DC9C-3A3B-418E-A0AB-1F2D7E1AA21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1992429"/>
            <a:ext cx="5181600" cy="41845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72200" y="1992429"/>
            <a:ext cx="5181600" cy="41845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8" name="Tytuł 1">
            <a:extLst>
              <a:ext uri="{FF2B5EF4-FFF2-40B4-BE49-F238E27FC236}">
                <a16:creationId xmlns:a16="http://schemas.microsoft.com/office/drawing/2014/main" id="{A8169520-69F6-4659-BB02-A2FA562AF4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08088"/>
            <a:ext cx="10515600" cy="736600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D58023FD-F015-484C-9EEB-7431C46C769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07375" y="6534150"/>
            <a:ext cx="3602038" cy="250825"/>
          </a:xfrm>
          <a:prstGeom prst="rect">
            <a:avLst/>
          </a:prstGeom>
        </p:spPr>
        <p:txBody>
          <a:bodyPr anchor="ctr"/>
          <a:lstStyle>
            <a:lvl1pPr algn="r">
              <a:defRPr>
                <a:solidFill>
                  <a:schemeClr val="tx1"/>
                </a:solidFill>
                <a:latin typeface="Lato" panose="020F0502020204030203" pitchFamily="34" charset="0"/>
              </a:defRPr>
            </a:lvl1pPr>
          </a:lstStyle>
          <a:p>
            <a:pPr>
              <a:defRPr/>
            </a:pPr>
            <a:fld id="{38811DB9-6B38-4F05-8D66-0530916D8A6F}" type="slidenum">
              <a:rPr lang="pl-PL" altLang="pl-PL"/>
              <a:pPr>
                <a:defRPr/>
              </a:pPr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32208348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a 1">
            <a:extLst>
              <a:ext uri="{FF2B5EF4-FFF2-40B4-BE49-F238E27FC236}">
                <a16:creationId xmlns:a16="http://schemas.microsoft.com/office/drawing/2014/main" id="{0291C5F6-4137-4434-A17B-F3EDB9B074D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1992429"/>
            <a:ext cx="5181600" cy="41845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72200" y="1992429"/>
            <a:ext cx="5181600" cy="41845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8" name="Tytuł 1">
            <a:extLst>
              <a:ext uri="{FF2B5EF4-FFF2-40B4-BE49-F238E27FC236}">
                <a16:creationId xmlns:a16="http://schemas.microsoft.com/office/drawing/2014/main" id="{A8169520-69F6-4659-BB02-A2FA562AF4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08088"/>
            <a:ext cx="10515600" cy="736600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193B1BC6-91DF-4EFA-9C93-402251200A6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142288" y="6534150"/>
            <a:ext cx="3651250" cy="250825"/>
          </a:xfrm>
          <a:prstGeom prst="rect">
            <a:avLst/>
          </a:prstGeom>
        </p:spPr>
        <p:txBody>
          <a:bodyPr anchor="ctr"/>
          <a:lstStyle>
            <a:lvl1pPr algn="r">
              <a:defRPr>
                <a:solidFill>
                  <a:srgbClr val="006CB7"/>
                </a:solidFill>
                <a:latin typeface="Lato" panose="020F0502020204030203" pitchFamily="34" charset="0"/>
              </a:defRPr>
            </a:lvl1pPr>
          </a:lstStyle>
          <a:p>
            <a:pPr>
              <a:defRPr/>
            </a:pPr>
            <a:fld id="{C9543150-EAEA-43BF-9BB7-BD166716B99B}" type="slidenum">
              <a:rPr lang="pl-PL" altLang="pl-PL"/>
              <a:pPr>
                <a:defRPr/>
              </a:pPr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27012453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a 1">
            <a:extLst>
              <a:ext uri="{FF2B5EF4-FFF2-40B4-BE49-F238E27FC236}">
                <a16:creationId xmlns:a16="http://schemas.microsoft.com/office/drawing/2014/main" id="{D386F5BB-CD01-4DA0-A5C6-E2F383F331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1992429"/>
            <a:ext cx="5181600" cy="41845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72200" y="1992429"/>
            <a:ext cx="5181600" cy="41845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8" name="Tytuł 1">
            <a:extLst>
              <a:ext uri="{FF2B5EF4-FFF2-40B4-BE49-F238E27FC236}">
                <a16:creationId xmlns:a16="http://schemas.microsoft.com/office/drawing/2014/main" id="{A8169520-69F6-4659-BB02-A2FA562AF4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08088"/>
            <a:ext cx="10515600" cy="736600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FC774B49-52AE-44C8-AD9F-B6BDD5453F8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142288" y="6534150"/>
            <a:ext cx="3651250" cy="250825"/>
          </a:xfrm>
          <a:prstGeom prst="rect">
            <a:avLst/>
          </a:prstGeom>
        </p:spPr>
        <p:txBody>
          <a:bodyPr anchor="ctr"/>
          <a:lstStyle>
            <a:lvl1pPr algn="r">
              <a:defRPr>
                <a:solidFill>
                  <a:srgbClr val="006CB7"/>
                </a:solidFill>
                <a:latin typeface="Lato" panose="020F0502020204030203" pitchFamily="34" charset="0"/>
              </a:defRPr>
            </a:lvl1pPr>
          </a:lstStyle>
          <a:p>
            <a:pPr>
              <a:defRPr/>
            </a:pPr>
            <a:fld id="{0655B587-0005-42F7-A519-CE5CD8D08C25}" type="slidenum">
              <a:rPr lang="pl-PL" altLang="pl-PL"/>
              <a:pPr>
                <a:defRPr/>
              </a:pPr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12829058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a 1">
            <a:extLst>
              <a:ext uri="{FF2B5EF4-FFF2-40B4-BE49-F238E27FC236}">
                <a16:creationId xmlns:a16="http://schemas.microsoft.com/office/drawing/2014/main" id="{03EED821-9059-493E-BA26-120C5707311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ytuł 1">
            <a:extLst>
              <a:ext uri="{FF2B5EF4-FFF2-40B4-BE49-F238E27FC236}">
                <a16:creationId xmlns:a16="http://schemas.microsoft.com/office/drawing/2014/main" id="{510429D4-75AD-464E-908F-A518CC158BC9}"/>
              </a:ext>
            </a:extLst>
          </p:cNvPr>
          <p:cNvSpPr txBox="1">
            <a:spLocks/>
          </p:cNvSpPr>
          <p:nvPr userDrawn="1"/>
        </p:nvSpPr>
        <p:spPr>
          <a:xfrm>
            <a:off x="838200" y="1108075"/>
            <a:ext cx="10515600" cy="7366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kern="1200">
                <a:solidFill>
                  <a:srgbClr val="0063AF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9pPr>
          </a:lstStyle>
          <a:p>
            <a:pPr>
              <a:defRPr/>
            </a:pPr>
            <a:r>
              <a:rPr lang="pl-PL" dirty="0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4190" y="1992429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838200" y="2816341"/>
            <a:ext cx="5157787" cy="336062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85852" y="1992429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85852" y="2816341"/>
            <a:ext cx="5183188" cy="336062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9" name="Symbol zastępczy numeru slajdu 5">
            <a:extLst>
              <a:ext uri="{FF2B5EF4-FFF2-40B4-BE49-F238E27FC236}">
                <a16:creationId xmlns:a16="http://schemas.microsoft.com/office/drawing/2014/main" id="{E293F749-A09A-4D0E-BFC9-BCECBF2B4DB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07375" y="6534150"/>
            <a:ext cx="3602038" cy="250825"/>
          </a:xfrm>
          <a:prstGeom prst="rect">
            <a:avLst/>
          </a:prstGeom>
        </p:spPr>
        <p:txBody>
          <a:bodyPr anchor="ctr"/>
          <a:lstStyle>
            <a:lvl1pPr algn="r">
              <a:defRPr>
                <a:solidFill>
                  <a:schemeClr val="tx1"/>
                </a:solidFill>
                <a:latin typeface="Lato" panose="020F0502020204030203" pitchFamily="34" charset="0"/>
              </a:defRPr>
            </a:lvl1pPr>
          </a:lstStyle>
          <a:p>
            <a:pPr>
              <a:defRPr/>
            </a:pPr>
            <a:fld id="{F8D5C949-6F27-40A5-AA87-85575E751FDC}" type="slidenum">
              <a:rPr lang="pl-PL" altLang="pl-PL"/>
              <a:pPr>
                <a:defRPr/>
              </a:pPr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10922881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a 1">
            <a:extLst>
              <a:ext uri="{FF2B5EF4-FFF2-40B4-BE49-F238E27FC236}">
                <a16:creationId xmlns:a16="http://schemas.microsoft.com/office/drawing/2014/main" id="{EB1A5E40-A0AA-407E-A66B-E3DDBD7200F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ytuł 1">
            <a:extLst>
              <a:ext uri="{FF2B5EF4-FFF2-40B4-BE49-F238E27FC236}">
                <a16:creationId xmlns:a16="http://schemas.microsoft.com/office/drawing/2014/main" id="{7DBB5420-2FC9-4E95-B614-5FCC6224D7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08088"/>
            <a:ext cx="10515600" cy="736600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4" name="Symbol zastępczy numeru slajdu 5">
            <a:extLst>
              <a:ext uri="{FF2B5EF4-FFF2-40B4-BE49-F238E27FC236}">
                <a16:creationId xmlns:a16="http://schemas.microsoft.com/office/drawing/2014/main" id="{263EE147-A691-4578-B4AF-F0330493DAD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07375" y="6534150"/>
            <a:ext cx="3602038" cy="250825"/>
          </a:xfrm>
          <a:prstGeom prst="rect">
            <a:avLst/>
          </a:prstGeom>
        </p:spPr>
        <p:txBody>
          <a:bodyPr anchor="ctr"/>
          <a:lstStyle>
            <a:lvl1pPr algn="r">
              <a:defRPr>
                <a:solidFill>
                  <a:schemeClr val="tx1"/>
                </a:solidFill>
                <a:latin typeface="Lato" panose="020F0502020204030203" pitchFamily="34" charset="0"/>
              </a:defRPr>
            </a:lvl1pPr>
          </a:lstStyle>
          <a:p>
            <a:pPr>
              <a:defRPr/>
            </a:pPr>
            <a:fld id="{8FF1A01C-9240-4F11-93C6-BB8F9349ED97}" type="slidenum">
              <a:rPr lang="pl-PL" altLang="pl-PL"/>
              <a:pPr>
                <a:defRPr/>
              </a:pPr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16204243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a 1">
            <a:extLst>
              <a:ext uri="{FF2B5EF4-FFF2-40B4-BE49-F238E27FC236}">
                <a16:creationId xmlns:a16="http://schemas.microsoft.com/office/drawing/2014/main" id="{F30A8259-EE27-4027-8EEC-80F3D92921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1108088"/>
            <a:ext cx="3932237" cy="949312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183188" y="1108088"/>
            <a:ext cx="6172200" cy="475296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EE0F4E7-DFD7-4A3F-BFAC-F9F6EEEF727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07375" y="6534150"/>
            <a:ext cx="3602038" cy="250825"/>
          </a:xfrm>
          <a:prstGeom prst="rect">
            <a:avLst/>
          </a:prstGeom>
        </p:spPr>
        <p:txBody>
          <a:bodyPr anchor="ctr"/>
          <a:lstStyle>
            <a:lvl1pPr algn="r">
              <a:defRPr>
                <a:solidFill>
                  <a:schemeClr val="tx1"/>
                </a:solidFill>
                <a:latin typeface="Lato" panose="020F0502020204030203" pitchFamily="34" charset="0"/>
              </a:defRPr>
            </a:lvl1pPr>
          </a:lstStyle>
          <a:p>
            <a:pPr>
              <a:defRPr/>
            </a:pPr>
            <a:fld id="{DF25D6A5-1804-4140-AB3D-2ACC36F4825F}" type="slidenum">
              <a:rPr lang="pl-PL" altLang="pl-PL"/>
              <a:pPr>
                <a:defRPr/>
              </a:pPr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17643790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obrazu 3">
            <a:extLst>
              <a:ext uri="{FF2B5EF4-FFF2-40B4-BE49-F238E27FC236}">
                <a16:creationId xmlns:a16="http://schemas.microsoft.com/office/drawing/2014/main" id="{3906DDA5-EA52-4729-9843-3410A29120B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pPr lvl="0"/>
            <a:endParaRPr lang="pl-PL" noProof="0"/>
          </a:p>
        </p:txBody>
      </p:sp>
      <p:sp>
        <p:nvSpPr>
          <p:cNvPr id="6" name="Symbol zastępczy obrazu 5">
            <a:extLst>
              <a:ext uri="{FF2B5EF4-FFF2-40B4-BE49-F238E27FC236}">
                <a16:creationId xmlns:a16="http://schemas.microsoft.com/office/drawing/2014/main" id="{262B696D-7089-4A27-98DC-48500AA9F03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096000" y="0"/>
            <a:ext cx="6096000" cy="6858000"/>
          </a:xfrm>
          <a:prstGeom prst="rect">
            <a:avLst/>
          </a:prstGeom>
        </p:spPr>
        <p:txBody>
          <a:bodyPr/>
          <a:lstStyle/>
          <a:p>
            <a:pPr lvl="0"/>
            <a:endParaRPr lang="pl-PL" noProof="0"/>
          </a:p>
        </p:txBody>
      </p:sp>
      <p:sp>
        <p:nvSpPr>
          <p:cNvPr id="7" name="Tytuł 1">
            <a:extLst>
              <a:ext uri="{FF2B5EF4-FFF2-40B4-BE49-F238E27FC236}">
                <a16:creationId xmlns:a16="http://schemas.microsoft.com/office/drawing/2014/main" id="{97F13D20-4C34-487F-BEF0-A2F36E911D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52230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5" name="Symbol zastępczy numeru slajdu 5">
            <a:extLst>
              <a:ext uri="{FF2B5EF4-FFF2-40B4-BE49-F238E27FC236}">
                <a16:creationId xmlns:a16="http://schemas.microsoft.com/office/drawing/2014/main" id="{7D7B1A57-67FB-404C-9D48-98F7AEAA1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207375" y="6534150"/>
            <a:ext cx="3602038" cy="250825"/>
          </a:xfrm>
          <a:prstGeom prst="rect">
            <a:avLst/>
          </a:prstGeom>
        </p:spPr>
        <p:txBody>
          <a:bodyPr anchor="ctr"/>
          <a:lstStyle>
            <a:lvl1pPr algn="r">
              <a:defRPr>
                <a:solidFill>
                  <a:schemeClr val="tx1"/>
                </a:solidFill>
                <a:latin typeface="Lato" panose="020F0502020204030203" pitchFamily="34" charset="0"/>
              </a:defRPr>
            </a:lvl1pPr>
          </a:lstStyle>
          <a:p>
            <a:pPr>
              <a:defRPr/>
            </a:pPr>
            <a:fld id="{DEBC2663-7F1C-4BE4-B85C-158D727F3387}" type="slidenum">
              <a:rPr lang="pl-PL" altLang="pl-PL"/>
              <a:pPr>
                <a:defRPr/>
              </a:pPr>
              <a:t>‹#›</a:t>
            </a:fld>
            <a:endParaRPr lang="pl-PL" altLang="pl-PL" dirty="0"/>
          </a:p>
        </p:txBody>
      </p:sp>
    </p:spTree>
    <p:extLst>
      <p:ext uri="{BB962C8B-B14F-4D97-AF65-F5344CB8AC3E}">
        <p14:creationId xmlns:p14="http://schemas.microsoft.com/office/powerpoint/2010/main" val="23470618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8942158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obrazu 3">
            <a:extLst>
              <a:ext uri="{FF2B5EF4-FFF2-40B4-BE49-F238E27FC236}">
                <a16:creationId xmlns:a16="http://schemas.microsoft.com/office/drawing/2014/main" id="{3906DDA5-EA52-4729-9843-3410A29120B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pPr lvl="0"/>
            <a:endParaRPr lang="pl-PL" noProof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4EAF964F-DE69-4360-8D71-423CF51449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52230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6" name="Symbol zastępczy obrazu 5">
            <a:extLst>
              <a:ext uri="{FF2B5EF4-FFF2-40B4-BE49-F238E27FC236}">
                <a16:creationId xmlns:a16="http://schemas.microsoft.com/office/drawing/2014/main" id="{262B696D-7089-4A27-98DC-48500AA9F03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096000" y="0"/>
            <a:ext cx="6096000" cy="6858000"/>
          </a:xfrm>
          <a:prstGeom prst="rect">
            <a:avLst/>
          </a:prstGeom>
        </p:spPr>
        <p:txBody>
          <a:bodyPr/>
          <a:lstStyle/>
          <a:p>
            <a:pPr lvl="0"/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36217034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sty_ma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5">
            <a:extLst>
              <a:ext uri="{FF2B5EF4-FFF2-40B4-BE49-F238E27FC236}">
                <a16:creationId xmlns:a16="http://schemas.microsoft.com/office/drawing/2014/main" id="{C76DC124-3D5C-413E-B408-8FF6EBD067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1" t="11131" r="1102" b="82"/>
          <a:stretch>
            <a:fillRect/>
          </a:stretch>
        </p:blipFill>
        <p:spPr bwMode="auto">
          <a:xfrm>
            <a:off x="-31750" y="-17463"/>
            <a:ext cx="12263438" cy="6875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847927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akoncze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5">
            <a:extLst>
              <a:ext uri="{FF2B5EF4-FFF2-40B4-BE49-F238E27FC236}">
                <a16:creationId xmlns:a16="http://schemas.microsoft.com/office/drawing/2014/main" id="{463C4EBD-58A4-4477-9303-A4198A3171C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1" t="11131" r="1102" b="82"/>
          <a:stretch>
            <a:fillRect/>
          </a:stretch>
        </p:blipFill>
        <p:spPr bwMode="auto">
          <a:xfrm>
            <a:off x="-31750" y="-17463"/>
            <a:ext cx="12263438" cy="6875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pole tekstowe 16">
            <a:extLst>
              <a:ext uri="{FF2B5EF4-FFF2-40B4-BE49-F238E27FC236}">
                <a16:creationId xmlns:a16="http://schemas.microsoft.com/office/drawing/2014/main" id="{59289898-AC4E-465E-9063-CBC74F45490C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604963" y="3136900"/>
            <a:ext cx="89820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ato"/>
              </a:defRPr>
            </a:lvl1pPr>
            <a:lvl2pPr marL="742950" indent="-285750">
              <a:defRPr>
                <a:solidFill>
                  <a:schemeClr val="tx1"/>
                </a:solidFill>
                <a:latin typeface="Lato"/>
              </a:defRPr>
            </a:lvl2pPr>
            <a:lvl3pPr marL="1143000" indent="-228600">
              <a:defRPr>
                <a:solidFill>
                  <a:schemeClr val="tx1"/>
                </a:solidFill>
                <a:latin typeface="Lato"/>
              </a:defRPr>
            </a:lvl3pPr>
            <a:lvl4pPr marL="1600200" indent="-228600">
              <a:defRPr>
                <a:solidFill>
                  <a:schemeClr val="tx1"/>
                </a:solidFill>
                <a:latin typeface="Lato"/>
              </a:defRPr>
            </a:lvl4pPr>
            <a:lvl5pPr marL="2057400" indent="-228600">
              <a:defRPr>
                <a:solidFill>
                  <a:schemeClr val="tx1"/>
                </a:solidFill>
                <a:latin typeface="Lato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"/>
              </a:defRPr>
            </a:lvl9pPr>
          </a:lstStyle>
          <a:p>
            <a:pPr algn="ctr" eaLnBrk="1" hangingPunct="1">
              <a:defRPr/>
            </a:pPr>
            <a:r>
              <a:rPr lang="pl-PL" altLang="pl-PL" sz="3200" dirty="0">
                <a:solidFill>
                  <a:schemeClr val="bg1"/>
                </a:solidFill>
                <a:latin typeface="Lato Black"/>
              </a:rPr>
              <a:t>Dziękujemy za uwagę!</a:t>
            </a:r>
          </a:p>
        </p:txBody>
      </p:sp>
    </p:spTree>
    <p:extLst>
      <p:ext uri="{BB962C8B-B14F-4D97-AF65-F5344CB8AC3E}">
        <p14:creationId xmlns:p14="http://schemas.microsoft.com/office/powerpoint/2010/main" val="159351318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1_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908A1-3AFA-4936-99DC-85FADC70D5BB}" type="datetimeFigureOut">
              <a:rPr lang="pl-PL" smtClean="0"/>
              <a:t>05.05.2022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AE4B8-75EE-42DA-B2A4-6D5259701A4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139575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4571" r:id="rId1"/>
    <p:sldLayoutId id="2147484572" r:id="rId2"/>
    <p:sldLayoutId id="2147484573" r:id="rId3"/>
    <p:sldLayoutId id="2147484574" r:id="rId4"/>
    <p:sldLayoutId id="2147484575" r:id="rId5"/>
    <p:sldLayoutId id="2147484576" r:id="rId6"/>
    <p:sldLayoutId id="2147484577" r:id="rId7"/>
    <p:sldLayoutId id="2147484578" r:id="rId8"/>
    <p:sldLayoutId id="2147484579" r:id="rId9"/>
    <p:sldLayoutId id="2147484580" r:id="rId10"/>
    <p:sldLayoutId id="2147484581" r:id="rId11"/>
    <p:sldLayoutId id="2147484582" r:id="rId12"/>
    <p:sldLayoutId id="2147484583" r:id="rId13"/>
    <p:sldLayoutId id="2147484584" r:id="rId14"/>
    <p:sldLayoutId id="2147484585" r:id="rId15"/>
    <p:sldLayoutId id="2147484586" r:id="rId16"/>
    <p:sldLayoutId id="2147484570" r:id="rId17"/>
    <p:sldLayoutId id="2147484587" r:id="rId18"/>
    <p:sldLayoutId id="2147484588" r:id="rId19"/>
    <p:sldLayoutId id="2147484589" r:id="rId20"/>
    <p:sldLayoutId id="2147484590" r:id="rId2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kern="1200">
          <a:solidFill>
            <a:srgbClr val="0063AF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rgbClr val="0063AF"/>
          </a:solidFill>
          <a:latin typeface="Lato Black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rgbClr val="0063AF"/>
          </a:solidFill>
          <a:latin typeface="Lato Black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rgbClr val="0063AF"/>
          </a:solidFill>
          <a:latin typeface="Lato Black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rgbClr val="0063AF"/>
          </a:solidFill>
          <a:latin typeface="Lato Black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rgbClr val="0063AF"/>
          </a:solidFill>
          <a:latin typeface="Lato Black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rgbClr val="0063AF"/>
          </a:solidFill>
          <a:latin typeface="Lato Black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rgbClr val="0063AF"/>
          </a:solidFill>
          <a:latin typeface="Lato Black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rgbClr val="0063AF"/>
          </a:solidFill>
          <a:latin typeface="Lato Black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rgbClr val="0063AF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rgbClr val="0063AF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600" kern="1200">
          <a:solidFill>
            <a:srgbClr val="0063AF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400" kern="1200">
          <a:solidFill>
            <a:srgbClr val="0063AF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400" kern="1200">
          <a:solidFill>
            <a:srgbClr val="0063AF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5.png"/><Relationship Id="rId5" Type="http://schemas.openxmlformats.org/officeDocument/2006/relationships/image" Target="../media/image24.JPG"/><Relationship Id="rId4" Type="http://schemas.openxmlformats.org/officeDocument/2006/relationships/image" Target="../media/image23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874729" y="6006571"/>
            <a:ext cx="9144000" cy="206340"/>
          </a:xfrm>
        </p:spPr>
        <p:txBody>
          <a:bodyPr/>
          <a:lstStyle/>
          <a:p>
            <a:br>
              <a:rPr lang="pl-PL" dirty="0"/>
            </a:br>
            <a:br>
              <a:rPr lang="pl-PL" dirty="0"/>
            </a:br>
            <a:endParaRPr lang="pl-PL" sz="1400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236113" y="507437"/>
            <a:ext cx="11719773" cy="1748895"/>
          </a:xfrm>
        </p:spPr>
        <p:txBody>
          <a:bodyPr/>
          <a:lstStyle/>
          <a:p>
            <a:r>
              <a:rPr lang="pl-PL" sz="2000" b="1" dirty="0"/>
              <a:t>PLANOWANIE PRZESTRZENNE</a:t>
            </a:r>
          </a:p>
          <a:p>
            <a:r>
              <a:rPr lang="pl-PL" sz="2000" b="1" dirty="0"/>
              <a:t>OCHRONA ŚRODOWISKA, WÓD, POWIETRZA, GOSPODARKA WODNA</a:t>
            </a:r>
          </a:p>
          <a:p>
            <a:r>
              <a:rPr lang="pl-PL" sz="2000" b="1" dirty="0"/>
              <a:t>KONIECZNE UZGODNIENIA DO POWSTANIA INWESTYCJI</a:t>
            </a:r>
            <a:endParaRPr lang="pl-PL" sz="2400" b="1" dirty="0"/>
          </a:p>
        </p:txBody>
      </p:sp>
      <p:sp>
        <p:nvSpPr>
          <p:cNvPr id="5" name="Prostokąt 4"/>
          <p:cNvSpPr/>
          <p:nvPr/>
        </p:nvSpPr>
        <p:spPr>
          <a:xfrm>
            <a:off x="763078" y="6283745"/>
            <a:ext cx="16045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600" dirty="0">
                <a:solidFill>
                  <a:schemeClr val="bg1"/>
                </a:solidFill>
              </a:rPr>
              <a:t>Kraków, 2022 r</a:t>
            </a:r>
            <a:r>
              <a:rPr lang="pl-PL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512F9A74-80FD-401A-A31A-057C3E73111E}"/>
              </a:ext>
            </a:extLst>
          </p:cNvPr>
          <p:cNvSpPr txBox="1"/>
          <p:nvPr/>
        </p:nvSpPr>
        <p:spPr>
          <a:xfrm>
            <a:off x="0" y="4847303"/>
            <a:ext cx="1219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b="1" dirty="0">
                <a:solidFill>
                  <a:schemeClr val="bg1"/>
                </a:solidFill>
              </a:rPr>
              <a:t>Małgorzata Mrugała</a:t>
            </a:r>
          </a:p>
          <a:p>
            <a:pPr algn="ctr"/>
            <a:r>
              <a:rPr lang="pl-PL" sz="2000" b="1" dirty="0">
                <a:solidFill>
                  <a:schemeClr val="bg1"/>
                </a:solidFill>
              </a:rPr>
              <a:t>Dyrektor Wydziału Kształtowania Środowiska</a:t>
            </a:r>
          </a:p>
          <a:p>
            <a:pPr algn="ctr"/>
            <a:r>
              <a:rPr lang="pl-PL" sz="2000" b="1" dirty="0">
                <a:solidFill>
                  <a:schemeClr val="bg1"/>
                </a:solidFill>
              </a:rPr>
              <a:t>Urząd Miasta Krakowa</a:t>
            </a:r>
          </a:p>
        </p:txBody>
      </p:sp>
    </p:spTree>
    <p:extLst>
      <p:ext uri="{BB962C8B-B14F-4D97-AF65-F5344CB8AC3E}">
        <p14:creationId xmlns:p14="http://schemas.microsoft.com/office/powerpoint/2010/main" val="11117675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ytuł 1"/>
          <p:cNvSpPr>
            <a:spLocks noGrp="1"/>
          </p:cNvSpPr>
          <p:nvPr>
            <p:ph type="title"/>
          </p:nvPr>
        </p:nvSpPr>
        <p:spPr>
          <a:xfrm>
            <a:off x="2692866" y="427499"/>
            <a:ext cx="9001388" cy="736600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pl-PL" sz="2400" dirty="0">
                <a:solidFill>
                  <a:schemeClr val="accent6">
                    <a:lumMod val="75000"/>
                  </a:schemeClr>
                </a:solidFill>
              </a:rPr>
              <a:t>PROCES INWESTYCYJNY</a:t>
            </a:r>
            <a:br>
              <a:rPr lang="pl-PL" sz="240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pl-PL" sz="2400" dirty="0">
                <a:solidFill>
                  <a:schemeClr val="accent6">
                    <a:lumMod val="75000"/>
                  </a:schemeClr>
                </a:solidFill>
              </a:rPr>
              <a:t>w aspekcie wymogów ochrony środowiska</a:t>
            </a:r>
          </a:p>
        </p:txBody>
      </p:sp>
      <p:sp>
        <p:nvSpPr>
          <p:cNvPr id="35" name="Symbol zastępczy numeru slajdu 3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54B8095-ED17-4529-A2FA-DC4CCF7EF604}" type="slidenum">
              <a:rPr lang="pl-PL" smtClean="0"/>
              <a:pPr>
                <a:defRPr/>
              </a:pPr>
              <a:t>2</a:t>
            </a:fld>
            <a:endParaRPr lang="pl-PL" dirty="0"/>
          </a:p>
        </p:txBody>
      </p:sp>
      <p:grpSp>
        <p:nvGrpSpPr>
          <p:cNvPr id="8" name="Grupa 7">
            <a:extLst>
              <a:ext uri="{FF2B5EF4-FFF2-40B4-BE49-F238E27FC236}">
                <a16:creationId xmlns:a16="http://schemas.microsoft.com/office/drawing/2014/main" id="{FCB3AA05-8DD9-4CF1-9112-1C485EA94288}"/>
              </a:ext>
            </a:extLst>
          </p:cNvPr>
          <p:cNvGrpSpPr/>
          <p:nvPr/>
        </p:nvGrpSpPr>
        <p:grpSpPr>
          <a:xfrm>
            <a:off x="1527990" y="1240632"/>
            <a:ext cx="9489771" cy="4715236"/>
            <a:chOff x="1527990" y="1240632"/>
            <a:chExt cx="9489771" cy="4715236"/>
          </a:xfrm>
        </p:grpSpPr>
        <p:cxnSp>
          <p:nvCxnSpPr>
            <p:cNvPr id="66" name="Łącznik prosty 65"/>
            <p:cNvCxnSpPr/>
            <p:nvPr/>
          </p:nvCxnSpPr>
          <p:spPr bwMode="auto">
            <a:xfrm>
              <a:off x="5840020" y="1952762"/>
              <a:ext cx="235896" cy="190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Łącznik prosty 107"/>
            <p:cNvCxnSpPr/>
            <p:nvPr/>
          </p:nvCxnSpPr>
          <p:spPr bwMode="auto">
            <a:xfrm>
              <a:off x="6051867" y="1765518"/>
              <a:ext cx="423223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Łącznik prosty 108"/>
            <p:cNvCxnSpPr/>
            <p:nvPr/>
          </p:nvCxnSpPr>
          <p:spPr bwMode="auto">
            <a:xfrm>
              <a:off x="6093498" y="2212343"/>
              <a:ext cx="4232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Łącznik prosty 109"/>
            <p:cNvCxnSpPr/>
            <p:nvPr/>
          </p:nvCxnSpPr>
          <p:spPr bwMode="auto">
            <a:xfrm>
              <a:off x="6073724" y="2780231"/>
              <a:ext cx="423223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Łącznik prosty 110"/>
            <p:cNvCxnSpPr/>
            <p:nvPr/>
          </p:nvCxnSpPr>
          <p:spPr bwMode="auto">
            <a:xfrm>
              <a:off x="6068056" y="3320951"/>
              <a:ext cx="4232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Łącznik prosty 111"/>
            <p:cNvCxnSpPr/>
            <p:nvPr/>
          </p:nvCxnSpPr>
          <p:spPr bwMode="auto">
            <a:xfrm>
              <a:off x="6035680" y="3973254"/>
              <a:ext cx="62211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Łącznik prosty 114"/>
            <p:cNvCxnSpPr/>
            <p:nvPr/>
          </p:nvCxnSpPr>
          <p:spPr bwMode="auto">
            <a:xfrm>
              <a:off x="5871478" y="2472940"/>
              <a:ext cx="208143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Łącznik prosty 118"/>
            <p:cNvCxnSpPr/>
            <p:nvPr/>
          </p:nvCxnSpPr>
          <p:spPr bwMode="auto">
            <a:xfrm>
              <a:off x="5843724" y="4950584"/>
              <a:ext cx="208143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34" name="Text Box 11"/>
            <p:cNvSpPr txBox="1">
              <a:spLocks noChangeArrowheads="1"/>
            </p:cNvSpPr>
            <p:nvPr/>
          </p:nvSpPr>
          <p:spPr bwMode="auto">
            <a:xfrm>
              <a:off x="1542106" y="1240632"/>
              <a:ext cx="4301534" cy="1015663"/>
            </a:xfrm>
            <a:prstGeom prst="rect">
              <a:avLst/>
            </a:prstGeom>
            <a:solidFill>
              <a:srgbClr val="CCFFCC"/>
            </a:solidFill>
            <a:ln w="38100" cmpd="dbl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 lIns="21600" rIns="216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pl-PL" altLang="pl-PL" sz="1200" b="1" dirty="0">
                  <a:latin typeface="+mn-lt"/>
                </a:rPr>
                <a:t>DECYZJA O ŚRODOWISKOWYCH UWARUNKOWANIACH</a:t>
              </a:r>
            </a:p>
            <a:p>
              <a:pPr algn="ctr" eaLnBrk="1" hangingPunct="1"/>
              <a:r>
                <a:rPr lang="pl-PL" altLang="pl-PL" sz="1200" dirty="0">
                  <a:latin typeface="+mn-lt"/>
                </a:rPr>
                <a:t>ustawa o udostępnianiu informacji o środowisku i jego ochronie, udziale społeczeństwa w ochronie środowiska</a:t>
              </a:r>
            </a:p>
            <a:p>
              <a:pPr algn="ctr" eaLnBrk="1" hangingPunct="1"/>
              <a:r>
                <a:rPr lang="pl-PL" altLang="pl-PL" sz="1200" dirty="0">
                  <a:latin typeface="+mn-lt"/>
                </a:rPr>
                <a:t>oraz o ocenach oddziaływania na środowisko </a:t>
              </a:r>
            </a:p>
            <a:p>
              <a:pPr algn="ctr" eaLnBrk="1" hangingPunct="1"/>
              <a:r>
                <a:rPr lang="pl-PL" altLang="pl-PL" sz="1200" dirty="0">
                  <a:latin typeface="+mn-lt"/>
                </a:rPr>
                <a:t>Ważność decyzji 6 lat z możliwością przedłużenia do 10.</a:t>
              </a:r>
            </a:p>
          </p:txBody>
        </p:sp>
        <p:sp>
          <p:nvSpPr>
            <p:cNvPr id="5135" name="Text Box 12"/>
            <p:cNvSpPr txBox="1">
              <a:spLocks noChangeArrowheads="1"/>
            </p:cNvSpPr>
            <p:nvPr/>
          </p:nvSpPr>
          <p:spPr bwMode="auto">
            <a:xfrm>
              <a:off x="1527990" y="2317996"/>
              <a:ext cx="4343120" cy="276999"/>
            </a:xfrm>
            <a:prstGeom prst="rect">
              <a:avLst/>
            </a:prstGeom>
            <a:solidFill>
              <a:srgbClr val="CCFFCC"/>
            </a:solidFill>
            <a:ln w="38100" cmpd="dbl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21600" rIns="216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pl-PL" altLang="pl-PL" sz="1200" b="1" dirty="0">
                  <a:latin typeface="+mn-lt"/>
                </a:rPr>
                <a:t>OCENA ODDZIAŁYWANIA NA OBSZAR NATURA 2000</a:t>
              </a:r>
              <a:endParaRPr lang="en-US" altLang="pl-PL" sz="960" b="1" dirty="0">
                <a:latin typeface="+mn-lt"/>
              </a:endParaRPr>
            </a:p>
          </p:txBody>
        </p:sp>
        <p:sp>
          <p:nvSpPr>
            <p:cNvPr id="18446" name="Text Box 14"/>
            <p:cNvSpPr txBox="1">
              <a:spLocks noChangeArrowheads="1"/>
            </p:cNvSpPr>
            <p:nvPr/>
          </p:nvSpPr>
          <p:spPr bwMode="auto">
            <a:xfrm>
              <a:off x="6447864" y="1443833"/>
              <a:ext cx="4519021" cy="461665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38100" cmpd="dbl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lIns="21600" rIns="21600">
              <a:spAutoFit/>
            </a:bodyPr>
            <a:lstStyle/>
            <a:p>
              <a:pPr algn="ctr" eaLnBrk="1" hangingPunct="1">
                <a:defRPr/>
              </a:pPr>
              <a:r>
                <a:rPr lang="pl-PL" sz="1200" b="1" dirty="0">
                  <a:latin typeface="+mn-lt"/>
                </a:rPr>
                <a:t>ZGODA WODNOPRAWNA (zgłoszenie, pozwolenie, ocena wodnoprawna) – Prawo wodne</a:t>
              </a:r>
              <a:endParaRPr lang="en-US" sz="960" b="1" dirty="0">
                <a:latin typeface="+mn-lt"/>
                <a:cs typeface="Arial" charset="0"/>
              </a:endParaRPr>
            </a:p>
          </p:txBody>
        </p:sp>
        <p:sp>
          <p:nvSpPr>
            <p:cNvPr id="37" name="Text Box 14"/>
            <p:cNvSpPr txBox="1">
              <a:spLocks noChangeArrowheads="1"/>
            </p:cNvSpPr>
            <p:nvPr/>
          </p:nvSpPr>
          <p:spPr bwMode="auto">
            <a:xfrm>
              <a:off x="6443237" y="2001306"/>
              <a:ext cx="4549088" cy="461665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38100" cmpd="dbl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square" lIns="21600" rIns="21600">
              <a:spAutoFit/>
            </a:bodyPr>
            <a:lstStyle/>
            <a:p>
              <a:pPr algn="ctr" eaLnBrk="1" hangingPunct="1">
                <a:defRPr/>
              </a:pPr>
              <a:r>
                <a:rPr lang="pl-PL" sz="1200" b="1" dirty="0">
                  <a:latin typeface="+mn-lt"/>
                </a:rPr>
                <a:t>ZEZWOLENIE NA USUNIĘCIE DRZEW LUB KRZEWÓW - ustawa o ochronie przyrody</a:t>
              </a:r>
              <a:endParaRPr lang="en-US" sz="960" b="1" dirty="0">
                <a:latin typeface="+mn-lt"/>
                <a:cs typeface="Arial" charset="0"/>
              </a:endParaRPr>
            </a:p>
          </p:txBody>
        </p:sp>
        <p:sp>
          <p:nvSpPr>
            <p:cNvPr id="38" name="Text Box 14"/>
            <p:cNvSpPr txBox="1">
              <a:spLocks noChangeArrowheads="1"/>
            </p:cNvSpPr>
            <p:nvPr/>
          </p:nvSpPr>
          <p:spPr bwMode="auto">
            <a:xfrm>
              <a:off x="6447864" y="2552727"/>
              <a:ext cx="4539835" cy="461665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38100" cmpd="dbl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square" lIns="21600" rIns="21600">
              <a:spAutoFit/>
            </a:bodyPr>
            <a:lstStyle/>
            <a:p>
              <a:pPr algn="ctr" eaLnBrk="1" hangingPunct="1">
                <a:defRPr/>
              </a:pPr>
              <a:r>
                <a:rPr lang="pl-PL" sz="1200" b="1" dirty="0">
                  <a:latin typeface="+mn-lt"/>
                </a:rPr>
                <a:t>DECYZJA O ZATWIERDZENIU PROJEKTU ROBÓT GEOLOGICZNYCH - Prawo geologiczne i górnicze</a:t>
              </a:r>
              <a:endParaRPr lang="en-US" sz="1200" b="1" dirty="0">
                <a:latin typeface="+mn-lt"/>
              </a:endParaRPr>
            </a:p>
          </p:txBody>
        </p:sp>
        <p:sp>
          <p:nvSpPr>
            <p:cNvPr id="39" name="Text Box 14"/>
            <p:cNvSpPr txBox="1">
              <a:spLocks noChangeArrowheads="1"/>
            </p:cNvSpPr>
            <p:nvPr/>
          </p:nvSpPr>
          <p:spPr bwMode="auto">
            <a:xfrm>
              <a:off x="6433466" y="3097493"/>
              <a:ext cx="4574524" cy="461665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38100" cmpd="dbl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square" lIns="21600" rIns="21600">
              <a:spAutoFit/>
            </a:bodyPr>
            <a:lstStyle/>
            <a:p>
              <a:pPr algn="ctr" eaLnBrk="1" hangingPunct="1">
                <a:defRPr/>
              </a:pPr>
              <a:r>
                <a:rPr lang="pl-PL" sz="1200" b="1" dirty="0">
                  <a:latin typeface="+mn-lt"/>
                </a:rPr>
                <a:t>DECYZJA O ZATWIERDZENIU DOKUMENTACJI GEOLOGICZNEJ - Prawo geologiczne i górnicze</a:t>
              </a:r>
              <a:endParaRPr lang="en-US" sz="960" b="1" dirty="0">
                <a:latin typeface="+mn-lt"/>
                <a:cs typeface="Arial" charset="0"/>
              </a:endParaRPr>
            </a:p>
          </p:txBody>
        </p:sp>
        <p:sp>
          <p:nvSpPr>
            <p:cNvPr id="40" name="Text Box 14"/>
            <p:cNvSpPr txBox="1">
              <a:spLocks noChangeArrowheads="1"/>
            </p:cNvSpPr>
            <p:nvPr/>
          </p:nvSpPr>
          <p:spPr bwMode="auto">
            <a:xfrm>
              <a:off x="6428459" y="3650089"/>
              <a:ext cx="4574524" cy="646331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38100" cmpd="dbl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square" lIns="21600" rIns="21600">
              <a:spAutoFit/>
            </a:bodyPr>
            <a:lstStyle/>
            <a:p>
              <a:pPr algn="ctr" eaLnBrk="1" hangingPunct="1">
                <a:defRPr/>
              </a:pPr>
              <a:r>
                <a:rPr lang="pl-PL" sz="1200" b="1" dirty="0">
                  <a:latin typeface="+mn-lt"/>
                </a:rPr>
                <a:t>POZWOLENIA EMISYJNE (pozwolenie: zintegrowane, na wprowadzanie gazów lub pyłów do powietrza, na wytwarzanie odpadów) - Prawo ochrony środowiska</a:t>
              </a:r>
              <a:endParaRPr lang="en-US" sz="960" b="1" dirty="0">
                <a:latin typeface="+mn-lt"/>
                <a:cs typeface="Arial" charset="0"/>
              </a:endParaRPr>
            </a:p>
          </p:txBody>
        </p:sp>
        <p:sp>
          <p:nvSpPr>
            <p:cNvPr id="41" name="Text Box 14"/>
            <p:cNvSpPr txBox="1">
              <a:spLocks noChangeArrowheads="1"/>
            </p:cNvSpPr>
            <p:nvPr/>
          </p:nvSpPr>
          <p:spPr bwMode="auto">
            <a:xfrm>
              <a:off x="6428458" y="4933037"/>
              <a:ext cx="4574525" cy="461665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38100" cmpd="dbl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square" lIns="21600" rIns="21600">
              <a:spAutoFit/>
            </a:bodyPr>
            <a:lstStyle/>
            <a:p>
              <a:pPr algn="ctr" eaLnBrk="1" hangingPunct="1">
                <a:defRPr/>
              </a:pPr>
              <a:r>
                <a:rPr lang="pl-PL" sz="1200" b="1" dirty="0">
                  <a:latin typeface="+mn-lt"/>
                </a:rPr>
                <a:t>ZEZWOLENIE NA PRZETWARZANIE ODPADÓW - ustawa o odpadach</a:t>
              </a:r>
              <a:endParaRPr lang="en-US" sz="960" b="1" dirty="0">
                <a:latin typeface="+mn-lt"/>
                <a:cs typeface="Arial" charset="0"/>
              </a:endParaRPr>
            </a:p>
          </p:txBody>
        </p:sp>
        <p:sp>
          <p:nvSpPr>
            <p:cNvPr id="42" name="Text Box 14"/>
            <p:cNvSpPr txBox="1">
              <a:spLocks noChangeArrowheads="1"/>
            </p:cNvSpPr>
            <p:nvPr/>
          </p:nvSpPr>
          <p:spPr bwMode="auto">
            <a:xfrm>
              <a:off x="6443237" y="5494203"/>
              <a:ext cx="4556025" cy="461665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38100" cmpd="dbl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square" lIns="21600" rIns="21600">
              <a:spAutoFit/>
            </a:bodyPr>
            <a:lstStyle/>
            <a:p>
              <a:pPr algn="ctr" eaLnBrk="1" hangingPunct="1">
                <a:defRPr/>
              </a:pPr>
              <a:r>
                <a:rPr lang="pl-PL" sz="1200" b="1" dirty="0">
                  <a:latin typeface="+mn-lt"/>
                </a:rPr>
                <a:t>ZEZWOLENIE NA ZBIERANIE ODPADÓW NIEBEZPIECZNYCH I INNYCH NIŻ NIEBEZPIECZNE - ustawa o odpadach</a:t>
              </a:r>
              <a:endParaRPr lang="en-US" sz="960" b="1" dirty="0">
                <a:latin typeface="+mn-lt"/>
                <a:cs typeface="Arial" charset="0"/>
              </a:endParaRPr>
            </a:p>
          </p:txBody>
        </p:sp>
        <p:sp>
          <p:nvSpPr>
            <p:cNvPr id="5143" name="Text Box 12"/>
            <p:cNvSpPr txBox="1">
              <a:spLocks noChangeArrowheads="1"/>
            </p:cNvSpPr>
            <p:nvPr/>
          </p:nvSpPr>
          <p:spPr bwMode="auto">
            <a:xfrm>
              <a:off x="1542106" y="4358471"/>
              <a:ext cx="4297321" cy="276999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38100" cmpd="dbl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21600" rIns="216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pl-PL" altLang="pl-PL" sz="1200" b="1" dirty="0">
                  <a:latin typeface="+mn-lt"/>
                </a:rPr>
                <a:t>POZWOLENIE NA BUDOWĘ,  ZRID</a:t>
              </a:r>
              <a:endParaRPr lang="en-US" altLang="pl-PL" sz="960" b="1" dirty="0">
                <a:latin typeface="+mn-lt"/>
              </a:endParaRPr>
            </a:p>
          </p:txBody>
        </p:sp>
        <p:sp>
          <p:nvSpPr>
            <p:cNvPr id="5144" name="Text Box 12"/>
            <p:cNvSpPr txBox="1">
              <a:spLocks noChangeArrowheads="1"/>
            </p:cNvSpPr>
            <p:nvPr/>
          </p:nvSpPr>
          <p:spPr bwMode="auto">
            <a:xfrm>
              <a:off x="1542106" y="4806349"/>
              <a:ext cx="4301534" cy="276999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38100" cmpd="dbl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21600" rIns="216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pl-PL" altLang="pl-PL" sz="1200" b="1" dirty="0">
                  <a:latin typeface="+mn-lt"/>
                </a:rPr>
                <a:t>POZWOLENIE NA UŻYTKOWANIE</a:t>
              </a:r>
              <a:endParaRPr lang="en-US" altLang="pl-PL" sz="960" b="1" dirty="0">
                <a:latin typeface="+mn-lt"/>
              </a:endParaRPr>
            </a:p>
          </p:txBody>
        </p:sp>
        <p:cxnSp>
          <p:nvCxnSpPr>
            <p:cNvPr id="55" name="Łącznik prosty 54"/>
            <p:cNvCxnSpPr>
              <a:cxnSpLocks/>
            </p:cNvCxnSpPr>
            <p:nvPr/>
          </p:nvCxnSpPr>
          <p:spPr bwMode="auto">
            <a:xfrm flipH="1">
              <a:off x="6051867" y="1748463"/>
              <a:ext cx="28123" cy="3976572"/>
            </a:xfrm>
            <a:prstGeom prst="straightConnector1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Łącznik prosty 112"/>
            <p:cNvCxnSpPr>
              <a:cxnSpLocks/>
              <a:endCxn id="41" idx="1"/>
            </p:cNvCxnSpPr>
            <p:nvPr/>
          </p:nvCxnSpPr>
          <p:spPr bwMode="auto">
            <a:xfrm>
              <a:off x="6063432" y="5163869"/>
              <a:ext cx="365026" cy="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Łącznik prosty 113"/>
            <p:cNvCxnSpPr/>
            <p:nvPr/>
          </p:nvCxnSpPr>
          <p:spPr bwMode="auto">
            <a:xfrm>
              <a:off x="6035680" y="5725035"/>
              <a:ext cx="423223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 Box 12">
              <a:extLst>
                <a:ext uri="{FF2B5EF4-FFF2-40B4-BE49-F238E27FC236}">
                  <a16:creationId xmlns:a16="http://schemas.microsoft.com/office/drawing/2014/main" id="{5F602684-C65C-423E-8B1E-9D92FE0FEFA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7990" y="3296860"/>
              <a:ext cx="4343120" cy="461665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38100" cmpd="dbl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21600" rIns="216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pl-PL" altLang="pl-PL" sz="1200" b="1" dirty="0"/>
                <a:t>DECYZJA O WARUNKACH ZABUDOWY </a:t>
              </a:r>
            </a:p>
            <a:p>
              <a:pPr algn="ctr" eaLnBrk="1" hangingPunct="1"/>
              <a:r>
                <a:rPr lang="pl-PL" altLang="pl-PL" sz="1200" b="1" dirty="0"/>
                <a:t>I ZAGOSPODAROWANIA TERENU</a:t>
              </a:r>
              <a:endParaRPr lang="en-US" altLang="pl-PL" sz="960" b="1" dirty="0"/>
            </a:p>
          </p:txBody>
        </p:sp>
        <p:cxnSp>
          <p:nvCxnSpPr>
            <p:cNvPr id="28" name="Łącznik prosty 27">
              <a:extLst>
                <a:ext uri="{FF2B5EF4-FFF2-40B4-BE49-F238E27FC236}">
                  <a16:creationId xmlns:a16="http://schemas.microsoft.com/office/drawing/2014/main" id="{81AC2982-0722-49EE-BC60-C19B661430B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884618" y="3497802"/>
              <a:ext cx="20261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Łącznik prosty 28">
              <a:extLst>
                <a:ext uri="{FF2B5EF4-FFF2-40B4-BE49-F238E27FC236}">
                  <a16:creationId xmlns:a16="http://schemas.microsoft.com/office/drawing/2014/main" id="{E5474B2C-2ADA-4471-B9E4-83E1B19875CC}"/>
                </a:ext>
              </a:extLst>
            </p:cNvPr>
            <p:cNvCxnSpPr/>
            <p:nvPr/>
          </p:nvCxnSpPr>
          <p:spPr bwMode="auto">
            <a:xfrm>
              <a:off x="6087232" y="4734635"/>
              <a:ext cx="423223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Text Box 14">
              <a:extLst>
                <a:ext uri="{FF2B5EF4-FFF2-40B4-BE49-F238E27FC236}">
                  <a16:creationId xmlns:a16="http://schemas.microsoft.com/office/drawing/2014/main" id="{F8D0D892-C313-4D93-A286-475AAB9F7A9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443237" y="4387335"/>
              <a:ext cx="4574524" cy="461665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38100" cmpd="dbl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square" lIns="21600" rIns="21600">
              <a:spAutoFit/>
            </a:bodyPr>
            <a:lstStyle/>
            <a:p>
              <a:pPr algn="ctr" eaLnBrk="1" hangingPunct="1">
                <a:defRPr/>
              </a:pPr>
              <a:r>
                <a:rPr lang="pl-PL" sz="1200" b="1" dirty="0">
                  <a:latin typeface="+mn-lt"/>
                </a:rPr>
                <a:t>ZGŁOSZENIA INSTALACJI (np. oczyszczalnie ścieków, PEM, chowu i hodowli zwierząt) - Prawo ochrony środowiska</a:t>
              </a:r>
              <a:endParaRPr lang="en-US" sz="960" b="1" dirty="0">
                <a:latin typeface="+mn-lt"/>
                <a:cs typeface="Arial" charset="0"/>
              </a:endParaRPr>
            </a:p>
          </p:txBody>
        </p:sp>
        <p:cxnSp>
          <p:nvCxnSpPr>
            <p:cNvPr id="36" name="Łącznik prosty 35">
              <a:extLst>
                <a:ext uri="{FF2B5EF4-FFF2-40B4-BE49-F238E27FC236}">
                  <a16:creationId xmlns:a16="http://schemas.microsoft.com/office/drawing/2014/main" id="{0923BB9B-BF27-4FB9-925F-26B454C3622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860818" y="4511695"/>
              <a:ext cx="20261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BC20CC3-AE8E-41BF-8C02-CA7CAAA54C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3200" y="506500"/>
            <a:ext cx="8984609" cy="736600"/>
          </a:xfrm>
        </p:spPr>
        <p:txBody>
          <a:bodyPr>
            <a:normAutofit/>
          </a:bodyPr>
          <a:lstStyle/>
          <a:p>
            <a:r>
              <a:rPr lang="pl-PL" sz="2400" dirty="0">
                <a:solidFill>
                  <a:schemeClr val="accent6">
                    <a:lumMod val="75000"/>
                  </a:schemeClr>
                </a:solidFill>
              </a:rPr>
              <a:t>OCHRONA PRZYRODY I KRAJOBRAZU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F550383-486E-498A-9AF8-B7700F8BCF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119" y="1243100"/>
            <a:ext cx="10515600" cy="4184534"/>
          </a:xfrm>
        </p:spPr>
        <p:txBody>
          <a:bodyPr/>
          <a:lstStyle/>
          <a:p>
            <a:pPr marL="0" lvl="0" indent="0">
              <a:buNone/>
            </a:pPr>
            <a:r>
              <a:rPr lang="pl-PL" b="1" dirty="0"/>
              <a:t>PROBLEMY</a:t>
            </a:r>
          </a:p>
          <a:p>
            <a:pPr lvl="0">
              <a:buFontTx/>
              <a:buChar char="-"/>
            </a:pPr>
            <a:r>
              <a:rPr lang="pl-PL" dirty="0"/>
              <a:t>antropopresja i niszczenie wartościowych siedlisk przyrodniczych </a:t>
            </a:r>
          </a:p>
          <a:p>
            <a:pPr lvl="0">
              <a:buFontTx/>
              <a:buChar char="-"/>
            </a:pPr>
            <a:r>
              <a:rPr lang="pl-PL" dirty="0"/>
              <a:t>udział zieleni (szczególnie wysokiej) w najbardziej zabudowanych częściach Miasta</a:t>
            </a:r>
          </a:p>
          <a:p>
            <a:pPr lvl="0">
              <a:buFontTx/>
              <a:buChar char="-"/>
            </a:pPr>
            <a:r>
              <a:rPr lang="pl-PL" dirty="0"/>
              <a:t>udział powierzchni o nieprzepuszczalnych nawierzchniach utwardzonych</a:t>
            </a:r>
          </a:p>
          <a:p>
            <a:pPr lvl="0">
              <a:buFontTx/>
              <a:buChar char="-"/>
            </a:pPr>
            <a:endParaRPr lang="pl-PL" dirty="0"/>
          </a:p>
          <a:p>
            <a:pPr marL="0" lvl="0" indent="0">
              <a:buNone/>
            </a:pPr>
            <a:r>
              <a:rPr lang="pl-PL" b="1" dirty="0"/>
              <a:t>WYZWANIA</a:t>
            </a:r>
          </a:p>
          <a:p>
            <a:pPr lvl="0">
              <a:buFontTx/>
              <a:buChar char="-"/>
            </a:pPr>
            <a:r>
              <a:rPr lang="pl-PL" dirty="0"/>
              <a:t>„unaturalnienie” przestrzeni miejskich</a:t>
            </a:r>
          </a:p>
          <a:p>
            <a:pPr lvl="0">
              <a:buFontTx/>
              <a:buChar char="-"/>
            </a:pPr>
            <a:r>
              <a:rPr lang="pl-PL" dirty="0"/>
              <a:t>tworzenie nowych terenów zieleni publicznej spełniającej potrzeby społeczne</a:t>
            </a:r>
          </a:p>
          <a:p>
            <a:pPr lvl="0">
              <a:buFontTx/>
              <a:buChar char="-"/>
            </a:pPr>
            <a:r>
              <a:rPr lang="pl-PL" dirty="0"/>
              <a:t>zwiększenie roli zielonej infrastruktury w łagodzeniu skutków zmian klimatu</a:t>
            </a:r>
          </a:p>
          <a:p>
            <a:pPr marL="0" lvl="0" indent="0">
              <a:buNone/>
            </a:pPr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29567ECC-BC41-409D-B0A2-9C77CAB9F46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90" t="18530" r="66694" b="21541"/>
          <a:stretch/>
        </p:blipFill>
        <p:spPr>
          <a:xfrm>
            <a:off x="7021856" y="4960625"/>
            <a:ext cx="3623773" cy="1413023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A6F1852F-D376-40AB-9C11-00836A3B3DA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790" t="12795" r="64436" b="17241"/>
          <a:stretch/>
        </p:blipFill>
        <p:spPr>
          <a:xfrm>
            <a:off x="1644242" y="4926002"/>
            <a:ext cx="4110606" cy="1425498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E70916AF-9004-45A6-8621-4A4F28526B7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339" t="20251" r="68306" b="14373"/>
          <a:stretch/>
        </p:blipFill>
        <p:spPr>
          <a:xfrm>
            <a:off x="9966842" y="1272866"/>
            <a:ext cx="1607635" cy="2763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13702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BC20CC3-AE8E-41BF-8C02-CA7CAAA54C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3200" y="537637"/>
            <a:ext cx="8992998" cy="736600"/>
          </a:xfrm>
        </p:spPr>
        <p:txBody>
          <a:bodyPr>
            <a:normAutofit/>
          </a:bodyPr>
          <a:lstStyle/>
          <a:p>
            <a:r>
              <a:rPr lang="pl-PL" sz="2400" dirty="0">
                <a:solidFill>
                  <a:schemeClr val="accent6">
                    <a:lumMod val="75000"/>
                  </a:schemeClr>
                </a:solidFill>
              </a:rPr>
              <a:t>OCHRONA POWIETRZA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F550383-486E-498A-9AF8-B7700F8BCF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2365" y="1191237"/>
            <a:ext cx="7836017" cy="4432052"/>
          </a:xfrm>
        </p:spPr>
        <p:txBody>
          <a:bodyPr/>
          <a:lstStyle/>
          <a:p>
            <a:pPr marL="0" lvl="0" indent="0">
              <a:buNone/>
            </a:pPr>
            <a:r>
              <a:rPr lang="pl-PL" b="1" dirty="0"/>
              <a:t>PROBLEMY</a:t>
            </a:r>
          </a:p>
          <a:p>
            <a:pPr lvl="0">
              <a:buFontTx/>
              <a:buChar char="-"/>
            </a:pPr>
            <a:r>
              <a:rPr lang="pl-PL" dirty="0"/>
              <a:t>koncentracja zanieczyszczeń powietrza oraz występowanie smogu</a:t>
            </a:r>
          </a:p>
          <a:p>
            <a:pPr lvl="0">
              <a:buFontTx/>
              <a:buChar char="-"/>
            </a:pPr>
            <a:r>
              <a:rPr lang="pl-PL" dirty="0"/>
              <a:t>fale upałów / fale zimna</a:t>
            </a:r>
          </a:p>
          <a:p>
            <a:pPr lvl="0">
              <a:buFontTx/>
              <a:buChar char="-"/>
            </a:pPr>
            <a:endParaRPr lang="pl-PL" dirty="0"/>
          </a:p>
          <a:p>
            <a:pPr lvl="0">
              <a:buFontTx/>
              <a:buChar char="-"/>
            </a:pPr>
            <a:endParaRPr lang="pl-PL" dirty="0"/>
          </a:p>
          <a:p>
            <a:pPr marL="0" lvl="0" indent="0">
              <a:buNone/>
            </a:pPr>
            <a:r>
              <a:rPr lang="pl-PL" b="1" dirty="0"/>
              <a:t>WYZWANIA</a:t>
            </a:r>
          </a:p>
          <a:p>
            <a:pPr>
              <a:buFontTx/>
              <a:buChar char="-"/>
            </a:pPr>
            <a:r>
              <a:rPr lang="pl-PL" dirty="0"/>
              <a:t>ochrona korytarzy powietrznych i poprawa lokalnego mikroklimatu</a:t>
            </a:r>
          </a:p>
          <a:p>
            <a:pPr lvl="0">
              <a:buFontTx/>
              <a:buChar char="-"/>
            </a:pPr>
            <a:r>
              <a:rPr lang="pl-PL" dirty="0"/>
              <a:t>zakaz stosowania paliw stałych w obiektach budowlanych</a:t>
            </a:r>
          </a:p>
          <a:p>
            <a:pPr lvl="0">
              <a:buFontTx/>
              <a:buChar char="-"/>
            </a:pPr>
            <a:r>
              <a:rPr lang="pl-PL" dirty="0"/>
              <a:t>realizacja zadań wynikających z programu ochrony powietrza</a:t>
            </a:r>
          </a:p>
          <a:p>
            <a:pPr lvl="0">
              <a:buFontTx/>
              <a:buChar char="-"/>
            </a:pPr>
            <a:r>
              <a:rPr lang="pl-PL" dirty="0"/>
              <a:t>zwiększenie efektywności energetycznej budynków</a:t>
            </a:r>
          </a:p>
          <a:p>
            <a:pPr>
              <a:buFontTx/>
              <a:buChar char="-"/>
            </a:pPr>
            <a:r>
              <a:rPr lang="pl-PL" dirty="0"/>
              <a:t>nowoczesne technologie budowy nowych budynków</a:t>
            </a:r>
          </a:p>
          <a:p>
            <a:pPr>
              <a:buFontTx/>
              <a:buChar char="-"/>
            </a:pPr>
            <a:r>
              <a:rPr lang="pl-PL" dirty="0"/>
              <a:t>budynkowe i systemowe źródła ciepła (OZE, systemy ciepłownicze)</a:t>
            </a:r>
          </a:p>
          <a:p>
            <a:pPr lvl="0">
              <a:buFontTx/>
              <a:buChar char="-"/>
            </a:pPr>
            <a:endParaRPr lang="pl-PL" dirty="0"/>
          </a:p>
        </p:txBody>
      </p:sp>
      <p:grpSp>
        <p:nvGrpSpPr>
          <p:cNvPr id="4" name="Grupa 3">
            <a:extLst>
              <a:ext uri="{FF2B5EF4-FFF2-40B4-BE49-F238E27FC236}">
                <a16:creationId xmlns:a16="http://schemas.microsoft.com/office/drawing/2014/main" id="{A33CFD40-EF7B-47B0-B96D-FBCBA3CEC672}"/>
              </a:ext>
            </a:extLst>
          </p:cNvPr>
          <p:cNvGrpSpPr/>
          <p:nvPr/>
        </p:nvGrpSpPr>
        <p:grpSpPr>
          <a:xfrm>
            <a:off x="4211273" y="1973172"/>
            <a:ext cx="5134063" cy="1551327"/>
            <a:chOff x="971600" y="3482586"/>
            <a:chExt cx="4308498" cy="2231273"/>
          </a:xfrm>
        </p:grpSpPr>
        <p:pic>
          <p:nvPicPr>
            <p:cNvPr id="5" name="Obraz 4">
              <a:extLst>
                <a:ext uri="{FF2B5EF4-FFF2-40B4-BE49-F238E27FC236}">
                  <a16:creationId xmlns:a16="http://schemas.microsoft.com/office/drawing/2014/main" id="{D33C2A1D-D515-4727-8E83-D38E761B1F4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158" b="23443"/>
            <a:stretch/>
          </p:blipFill>
          <p:spPr>
            <a:xfrm>
              <a:off x="971600" y="3482586"/>
              <a:ext cx="2771800" cy="2231273"/>
            </a:xfrm>
            <a:prstGeom prst="rect">
              <a:avLst/>
            </a:prstGeom>
          </p:spPr>
        </p:pic>
        <p:pic>
          <p:nvPicPr>
            <p:cNvPr id="6" name="Obraz 5">
              <a:extLst>
                <a:ext uri="{FF2B5EF4-FFF2-40B4-BE49-F238E27FC236}">
                  <a16:creationId xmlns:a16="http://schemas.microsoft.com/office/drawing/2014/main" id="{8D41CA9E-1799-4A33-A747-BDD73CF2885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3161" r="15860"/>
            <a:stretch/>
          </p:blipFill>
          <p:spPr>
            <a:xfrm>
              <a:off x="3804897" y="3482586"/>
              <a:ext cx="1475201" cy="2225605"/>
            </a:xfrm>
            <a:prstGeom prst="rect">
              <a:avLst/>
            </a:prstGeom>
          </p:spPr>
        </p:pic>
      </p:grpSp>
      <p:pic>
        <p:nvPicPr>
          <p:cNvPr id="8" name="Obraz 7">
            <a:extLst>
              <a:ext uri="{FF2B5EF4-FFF2-40B4-BE49-F238E27FC236}">
                <a16:creationId xmlns:a16="http://schemas.microsoft.com/office/drawing/2014/main" id="{EC54F633-E18E-46B2-B610-85F2DFFBD6F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3790" t="38548" r="62177" b="16792"/>
          <a:stretch/>
        </p:blipFill>
        <p:spPr>
          <a:xfrm>
            <a:off x="8661317" y="3851299"/>
            <a:ext cx="2930013" cy="1937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2908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BC20CC3-AE8E-41BF-8C02-CA7CAAA54C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6422" y="504080"/>
            <a:ext cx="8984609" cy="736600"/>
          </a:xfrm>
        </p:spPr>
        <p:txBody>
          <a:bodyPr>
            <a:normAutofit/>
          </a:bodyPr>
          <a:lstStyle/>
          <a:p>
            <a:r>
              <a:rPr lang="pl-PL" sz="2400" dirty="0">
                <a:solidFill>
                  <a:schemeClr val="accent6">
                    <a:lumMod val="75000"/>
                  </a:schemeClr>
                </a:solidFill>
              </a:rPr>
              <a:t>OCHRONA WÓD I GOSPODARKA WODNA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F550383-486E-498A-9AF8-B7700F8BCF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8809" y="1565377"/>
            <a:ext cx="10948332" cy="4642475"/>
          </a:xfrm>
        </p:spPr>
        <p:txBody>
          <a:bodyPr/>
          <a:lstStyle/>
          <a:p>
            <a:pPr marL="0" lvl="0" indent="0">
              <a:buNone/>
            </a:pPr>
            <a:r>
              <a:rPr lang="pl-PL" b="1" dirty="0"/>
              <a:t>PROBLEMY</a:t>
            </a:r>
          </a:p>
          <a:p>
            <a:pPr lvl="0">
              <a:buFontTx/>
              <a:buChar char="-"/>
            </a:pPr>
            <a:r>
              <a:rPr lang="pl-PL" dirty="0"/>
              <a:t>zły stan wód powierzchniowych</a:t>
            </a:r>
          </a:p>
          <a:p>
            <a:pPr lvl="0">
              <a:buFontTx/>
              <a:buChar char="-"/>
            </a:pPr>
            <a:r>
              <a:rPr lang="pl-PL" dirty="0"/>
              <a:t>obszary zasilania głównych zbiorników wód podziemnych</a:t>
            </a:r>
          </a:p>
          <a:p>
            <a:pPr lvl="0">
              <a:buFontTx/>
              <a:buChar char="-"/>
            </a:pPr>
            <a:r>
              <a:rPr lang="pl-PL" dirty="0"/>
              <a:t>obszary w granicach Krakowa zakwalifikowane jako silnie zagrożone suszą hydrologiczną</a:t>
            </a:r>
          </a:p>
          <a:p>
            <a:pPr lvl="0">
              <a:buFontTx/>
              <a:buChar char="-"/>
            </a:pPr>
            <a:r>
              <a:rPr lang="pl-PL" dirty="0"/>
              <a:t>intensywnie zwiększająca się powierzchnia terenów uszczelnionych</a:t>
            </a:r>
          </a:p>
          <a:p>
            <a:pPr lvl="0">
              <a:buFontTx/>
              <a:buChar char="-"/>
            </a:pPr>
            <a:r>
              <a:rPr lang="pl-PL" dirty="0"/>
              <a:t>brak właściwych rozwiązań gospodarowania wodami opadowymi</a:t>
            </a:r>
          </a:p>
          <a:p>
            <a:pPr lvl="0">
              <a:buFontTx/>
              <a:buChar char="-"/>
            </a:pPr>
            <a:r>
              <a:rPr lang="pl-PL" dirty="0"/>
              <a:t>deszcze nawalne oraz powodzie, zarówno te od strony rzek, jak i miejskie (lokalne podtopienia)</a:t>
            </a:r>
          </a:p>
          <a:p>
            <a:pPr marL="0" lvl="0" indent="0">
              <a:buNone/>
            </a:pPr>
            <a:r>
              <a:rPr lang="pl-PL" b="1" dirty="0"/>
              <a:t>WYZWANIA</a:t>
            </a:r>
          </a:p>
          <a:p>
            <a:pPr>
              <a:buFontTx/>
              <a:buChar char="-"/>
            </a:pPr>
            <a:r>
              <a:rPr lang="pl-PL" dirty="0"/>
              <a:t>zarządzanie wodami opadowymi (budowa i modernizacja systemu odwodnienia)</a:t>
            </a:r>
          </a:p>
          <a:p>
            <a:pPr>
              <a:buFontTx/>
              <a:buChar char="-"/>
            </a:pPr>
            <a:r>
              <a:rPr lang="pl-PL" dirty="0"/>
              <a:t>retencja wody, stosunki wodne</a:t>
            </a:r>
          </a:p>
          <a:p>
            <a:pPr>
              <a:buFontTx/>
              <a:buChar char="-"/>
            </a:pPr>
            <a:r>
              <a:rPr lang="pl-PL" dirty="0"/>
              <a:t>rozwój infrastruktury błękitno-zielonej</a:t>
            </a:r>
          </a:p>
        </p:txBody>
      </p:sp>
    </p:spTree>
    <p:extLst>
      <p:ext uri="{BB962C8B-B14F-4D97-AF65-F5344CB8AC3E}">
        <p14:creationId xmlns:p14="http://schemas.microsoft.com/office/powerpoint/2010/main" val="39193931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BC20CC3-AE8E-41BF-8C02-CA7CAAA54C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4810" y="515387"/>
            <a:ext cx="9001387" cy="736600"/>
          </a:xfrm>
        </p:spPr>
        <p:txBody>
          <a:bodyPr>
            <a:normAutofit/>
          </a:bodyPr>
          <a:lstStyle/>
          <a:p>
            <a:r>
              <a:rPr lang="pl-PL" sz="2400" dirty="0">
                <a:solidFill>
                  <a:schemeClr val="accent6">
                    <a:lumMod val="75000"/>
                  </a:schemeClr>
                </a:solidFill>
              </a:rPr>
              <a:t>OCHRONA POWIERZCHNI ZIEMI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F550383-486E-498A-9AF8-B7700F8BCF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036" y="1097888"/>
            <a:ext cx="7369727" cy="4184534"/>
          </a:xfrm>
        </p:spPr>
        <p:txBody>
          <a:bodyPr/>
          <a:lstStyle/>
          <a:p>
            <a:pPr marL="0" lvl="0" indent="0">
              <a:buNone/>
            </a:pPr>
            <a:r>
              <a:rPr lang="pl-PL" b="1" dirty="0"/>
              <a:t>PROBLEMY</a:t>
            </a:r>
          </a:p>
          <a:p>
            <a:pPr>
              <a:buFontTx/>
              <a:buChar char="-"/>
            </a:pPr>
            <a:r>
              <a:rPr lang="pl-PL" dirty="0"/>
              <a:t>amnezja osuwiskowa </a:t>
            </a:r>
          </a:p>
          <a:p>
            <a:pPr>
              <a:buFontTx/>
              <a:buChar char="-"/>
            </a:pPr>
            <a:r>
              <a:rPr lang="pl-PL" dirty="0"/>
              <a:t>niszczenie zasobów wód podziemnych</a:t>
            </a:r>
          </a:p>
          <a:p>
            <a:pPr>
              <a:buFontTx/>
              <a:buChar char="-"/>
            </a:pPr>
            <a:r>
              <a:rPr lang="pl-PL" dirty="0"/>
              <a:t>szerokoprzestrzenne odwodnienia budowlane</a:t>
            </a:r>
          </a:p>
          <a:p>
            <a:pPr marL="0" indent="0">
              <a:buNone/>
            </a:pPr>
            <a:r>
              <a:rPr lang="pl-PL" b="1" dirty="0"/>
              <a:t>WYZWANIA</a:t>
            </a:r>
          </a:p>
          <a:p>
            <a:pPr>
              <a:buFontTx/>
              <a:buChar char="-"/>
            </a:pPr>
            <a:r>
              <a:rPr lang="pl-PL" dirty="0"/>
              <a:t>identyfikacja osuwisk i terenów zagrożonych</a:t>
            </a:r>
          </a:p>
          <a:p>
            <a:pPr>
              <a:buFontTx/>
              <a:buChar char="-"/>
            </a:pPr>
            <a:r>
              <a:rPr lang="pl-PL" dirty="0"/>
              <a:t>określanie w miejscowych planach zagospodarowania przestrzennego obszarów osuwisk i terenów zagrożonych</a:t>
            </a:r>
          </a:p>
          <a:p>
            <a:pPr>
              <a:buFontTx/>
              <a:buChar char="-"/>
            </a:pPr>
            <a:r>
              <a:rPr lang="pl-PL" dirty="0"/>
              <a:t>zabezpieczanie istniejących osuwisk i terenów zagrożonych</a:t>
            </a:r>
          </a:p>
        </p:txBody>
      </p:sp>
      <p:pic>
        <p:nvPicPr>
          <p:cNvPr id="5" name="Symbol zastępczy zawartości 3">
            <a:extLst>
              <a:ext uri="{FF2B5EF4-FFF2-40B4-BE49-F238E27FC236}">
                <a16:creationId xmlns:a16="http://schemas.microsoft.com/office/drawing/2014/main" id="{5B1599FD-93AB-4E83-87BC-CBB4E3BED6D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7453" y="928792"/>
            <a:ext cx="2551351" cy="2116922"/>
          </a:xfrm>
          <a:prstGeom prst="rect">
            <a:avLst/>
          </a:prstGeom>
        </p:spPr>
      </p:pic>
      <p:pic>
        <p:nvPicPr>
          <p:cNvPr id="6" name="Symbol zastępczy zawartości 3">
            <a:extLst>
              <a:ext uri="{FF2B5EF4-FFF2-40B4-BE49-F238E27FC236}">
                <a16:creationId xmlns:a16="http://schemas.microsoft.com/office/drawing/2014/main" id="{9FD6B3DE-4FC7-44DA-B527-D2FE2FEFB89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3544" y="4225691"/>
            <a:ext cx="3528203" cy="2116922"/>
          </a:xfrm>
          <a:prstGeom prst="rect">
            <a:avLst/>
          </a:prstGeom>
        </p:spPr>
      </p:pic>
      <p:pic>
        <p:nvPicPr>
          <p:cNvPr id="7" name="Symbol zastępczy zawartości 3">
            <a:extLst>
              <a:ext uri="{FF2B5EF4-FFF2-40B4-BE49-F238E27FC236}">
                <a16:creationId xmlns:a16="http://schemas.microsoft.com/office/drawing/2014/main" id="{1DA6B7DB-297E-4E1C-A953-27DC0839889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053" y="4661878"/>
            <a:ext cx="5330807" cy="1604285"/>
          </a:xfrm>
          <a:prstGeom prst="rect">
            <a:avLst/>
          </a:prstGeom>
        </p:spPr>
      </p:pic>
      <p:pic>
        <p:nvPicPr>
          <p:cNvPr id="8" name="Symbol zastępczy zawartości 7">
            <a:extLst>
              <a:ext uri="{FF2B5EF4-FFF2-40B4-BE49-F238E27FC236}">
                <a16:creationId xmlns:a16="http://schemas.microsoft.com/office/drawing/2014/main" id="{9E0056C5-F678-4DBC-9798-247464855E0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9219" y="1915509"/>
            <a:ext cx="2771751" cy="1840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92316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BC20CC3-AE8E-41BF-8C02-CA7CAAA54C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3200" y="522491"/>
            <a:ext cx="8976220" cy="736600"/>
          </a:xfrm>
        </p:spPr>
        <p:txBody>
          <a:bodyPr>
            <a:normAutofit/>
          </a:bodyPr>
          <a:lstStyle/>
          <a:p>
            <a:r>
              <a:rPr lang="pl-PL" sz="2400" dirty="0">
                <a:solidFill>
                  <a:schemeClr val="accent6">
                    <a:lumMod val="75000"/>
                  </a:schemeClr>
                </a:solidFill>
              </a:rPr>
              <a:t>KSZTAŁTOWANIE KLIMATU AKUSTYCZNEGO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F550383-486E-498A-9AF8-B7700F8BCF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2031" y="1095397"/>
            <a:ext cx="11116112" cy="5240111"/>
          </a:xfrm>
        </p:spPr>
        <p:txBody>
          <a:bodyPr/>
          <a:lstStyle/>
          <a:p>
            <a:pPr marL="0" lvl="0" indent="0">
              <a:buNone/>
            </a:pPr>
            <a:r>
              <a:rPr lang="pl-PL" b="1" dirty="0"/>
              <a:t>PROBLEMY</a:t>
            </a:r>
          </a:p>
          <a:p>
            <a:pPr>
              <a:buFontTx/>
              <a:buChar char="-"/>
            </a:pPr>
            <a:r>
              <a:rPr lang="pl-PL" dirty="0"/>
              <a:t>wzrost liczby pojazdów: </a:t>
            </a:r>
            <a:r>
              <a:rPr lang="pl-PL" i="1" dirty="0">
                <a:solidFill>
                  <a:schemeClr val="tx2"/>
                </a:solidFill>
              </a:rPr>
              <a:t>liczba zarejestrowanych pojazdów w Krakowie wzrosła z 468 tys. w 2012 r. do 640 tys. w 2020 roku (ok. 37% pojazdów więcej),</a:t>
            </a:r>
          </a:p>
          <a:p>
            <a:pPr>
              <a:buFontTx/>
              <a:buChar char="-"/>
            </a:pPr>
            <a:r>
              <a:rPr lang="pl-PL" altLang="pl-PL" dirty="0"/>
              <a:t>lokalizowanie funkcji mieszkaniowej bezpośrednio przy głównych ciągach komunikacyjnych</a:t>
            </a:r>
          </a:p>
          <a:p>
            <a:pPr>
              <a:buFontTx/>
              <a:buChar char="-"/>
            </a:pPr>
            <a:r>
              <a:rPr lang="pl-PL" altLang="pl-PL" dirty="0"/>
              <a:t>lokalizowanie funkcji mieszkaniowej bezpośrednio przy terenach przemysłowych lub usługowych</a:t>
            </a:r>
          </a:p>
          <a:p>
            <a:pPr>
              <a:buFontTx/>
              <a:buChar char="-"/>
            </a:pPr>
            <a:endParaRPr lang="pl-PL" dirty="0"/>
          </a:p>
          <a:p>
            <a:pPr marL="0" indent="0">
              <a:buNone/>
            </a:pPr>
            <a:endParaRPr lang="pl-PL" b="1" dirty="0"/>
          </a:p>
          <a:p>
            <a:pPr marL="0" indent="0">
              <a:buNone/>
            </a:pPr>
            <a:endParaRPr lang="pl-PL" b="1" dirty="0"/>
          </a:p>
          <a:p>
            <a:pPr marL="0" indent="0">
              <a:buNone/>
            </a:pPr>
            <a:r>
              <a:rPr lang="pl-PL" b="1" dirty="0"/>
              <a:t>WYZWANIA</a:t>
            </a:r>
          </a:p>
          <a:p>
            <a:pPr>
              <a:buFontTx/>
              <a:buChar char="-"/>
            </a:pPr>
            <a:r>
              <a:rPr lang="pl-PL" dirty="0"/>
              <a:t>ograniczanie lokalizowania zabudowy mieszkaniowej na terenach zagrożonych hałasem poprzez uwzględnianie ograniczeń wynikających ze strategicznych map hałasu</a:t>
            </a:r>
          </a:p>
          <a:p>
            <a:pPr>
              <a:buFontTx/>
              <a:buChar char="-"/>
            </a:pPr>
            <a:r>
              <a:rPr lang="pl-PL" dirty="0"/>
              <a:t>zmniejszenie liczby pojazdów w centrum Krakowa poprzez wprowadzanie stref: „Tempo 30”, płatnego parkowania, ograniczonego ruchu</a:t>
            </a:r>
          </a:p>
        </p:txBody>
      </p:sp>
      <p:grpSp>
        <p:nvGrpSpPr>
          <p:cNvPr id="5" name="Grupa 4">
            <a:extLst>
              <a:ext uri="{FF2B5EF4-FFF2-40B4-BE49-F238E27FC236}">
                <a16:creationId xmlns:a16="http://schemas.microsoft.com/office/drawing/2014/main" id="{C26A9CB1-B4B0-4646-93A2-92C50430880B}"/>
              </a:ext>
            </a:extLst>
          </p:cNvPr>
          <p:cNvGrpSpPr/>
          <p:nvPr/>
        </p:nvGrpSpPr>
        <p:grpSpPr>
          <a:xfrm>
            <a:off x="822121" y="2951733"/>
            <a:ext cx="4085439" cy="1206571"/>
            <a:chOff x="5148574" y="1588802"/>
            <a:chExt cx="6512365" cy="1974077"/>
          </a:xfrm>
        </p:grpSpPr>
        <p:pic>
          <p:nvPicPr>
            <p:cNvPr id="6" name="Obraz 8" descr="Kapelanka.jpg">
              <a:extLst>
                <a:ext uri="{FF2B5EF4-FFF2-40B4-BE49-F238E27FC236}">
                  <a16:creationId xmlns:a16="http://schemas.microsoft.com/office/drawing/2014/main" id="{4B41E4AE-C99D-4B8D-9818-969C100DA81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44775" y="1588802"/>
              <a:ext cx="2732359" cy="1974077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Obraz 6">
              <a:extLst>
                <a:ext uri="{FF2B5EF4-FFF2-40B4-BE49-F238E27FC236}">
                  <a16:creationId xmlns:a16="http://schemas.microsoft.com/office/drawing/2014/main" id="{940CC944-FF77-423F-BE01-62EF771B9DC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48574" y="1588802"/>
              <a:ext cx="1780788" cy="1974077"/>
            </a:xfrm>
            <a:prstGeom prst="rect">
              <a:avLst/>
            </a:prstGeom>
            <a:ln>
              <a:solidFill>
                <a:schemeClr val="tx2"/>
              </a:solidFill>
            </a:ln>
          </p:spPr>
        </p:pic>
        <p:cxnSp>
          <p:nvCxnSpPr>
            <p:cNvPr id="8" name="Łącznik prosty ze strzałką 7">
              <a:extLst>
                <a:ext uri="{FF2B5EF4-FFF2-40B4-BE49-F238E27FC236}">
                  <a16:creationId xmlns:a16="http://schemas.microsoft.com/office/drawing/2014/main" id="{8DCD0C63-B178-4F3A-B2C0-D6571F36AFC5}"/>
                </a:ext>
              </a:extLst>
            </p:cNvPr>
            <p:cNvCxnSpPr/>
            <p:nvPr/>
          </p:nvCxnSpPr>
          <p:spPr>
            <a:xfrm flipH="1">
              <a:off x="5979007" y="2312702"/>
              <a:ext cx="1303242" cy="463449"/>
            </a:xfrm>
            <a:prstGeom prst="straightConnector1">
              <a:avLst/>
            </a:prstGeom>
            <a:ln w="38100">
              <a:solidFill>
                <a:schemeClr val="tx1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9" name="Obraz 8">
              <a:extLst>
                <a:ext uri="{FF2B5EF4-FFF2-40B4-BE49-F238E27FC236}">
                  <a16:creationId xmlns:a16="http://schemas.microsoft.com/office/drawing/2014/main" id="{4C4D0FB6-89D0-494D-85BC-2E5865B690B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92547" y="1588802"/>
              <a:ext cx="1768392" cy="1974077"/>
            </a:xfrm>
            <a:prstGeom prst="rect">
              <a:avLst/>
            </a:prstGeom>
            <a:ln>
              <a:solidFill>
                <a:schemeClr val="tx2"/>
              </a:solidFill>
            </a:ln>
          </p:spPr>
        </p:pic>
        <p:cxnSp>
          <p:nvCxnSpPr>
            <p:cNvPr id="10" name="Łącznik prosty ze strzałką 9">
              <a:extLst>
                <a:ext uri="{FF2B5EF4-FFF2-40B4-BE49-F238E27FC236}">
                  <a16:creationId xmlns:a16="http://schemas.microsoft.com/office/drawing/2014/main" id="{43F1CD3E-DF75-4983-ADB7-B0362D51290D}"/>
                </a:ext>
              </a:extLst>
            </p:cNvPr>
            <p:cNvCxnSpPr/>
            <p:nvPr/>
          </p:nvCxnSpPr>
          <p:spPr>
            <a:xfrm>
              <a:off x="8962768" y="2575840"/>
              <a:ext cx="1515762" cy="68506"/>
            </a:xfrm>
            <a:prstGeom prst="straightConnector1">
              <a:avLst/>
            </a:prstGeom>
            <a:ln w="38100">
              <a:solidFill>
                <a:schemeClr val="tx1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1" name="Obraz 10">
              <a:extLst>
                <a:ext uri="{FF2B5EF4-FFF2-40B4-BE49-F238E27FC236}">
                  <a16:creationId xmlns:a16="http://schemas.microsoft.com/office/drawing/2014/main" id="{F321962E-270D-4172-943E-2F30E15D578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27489" y="1588802"/>
              <a:ext cx="933450" cy="723900"/>
            </a:xfrm>
            <a:prstGeom prst="rect">
              <a:avLst/>
            </a:prstGeom>
          </p:spPr>
        </p:pic>
      </p:grpSp>
      <p:grpSp>
        <p:nvGrpSpPr>
          <p:cNvPr id="12" name="Grupa 11">
            <a:extLst>
              <a:ext uri="{FF2B5EF4-FFF2-40B4-BE49-F238E27FC236}">
                <a16:creationId xmlns:a16="http://schemas.microsoft.com/office/drawing/2014/main" id="{AF56CB98-BEDD-4000-8A91-41E65DA4FAC0}"/>
              </a:ext>
            </a:extLst>
          </p:cNvPr>
          <p:cNvGrpSpPr/>
          <p:nvPr/>
        </p:nvGrpSpPr>
        <p:grpSpPr>
          <a:xfrm>
            <a:off x="5630726" y="3025151"/>
            <a:ext cx="5218193" cy="1206572"/>
            <a:chOff x="5148574" y="4070601"/>
            <a:chExt cx="6512364" cy="2117095"/>
          </a:xfrm>
        </p:grpSpPr>
        <p:grpSp>
          <p:nvGrpSpPr>
            <p:cNvPr id="13" name="Grupa 12">
              <a:extLst>
                <a:ext uri="{FF2B5EF4-FFF2-40B4-BE49-F238E27FC236}">
                  <a16:creationId xmlns:a16="http://schemas.microsoft.com/office/drawing/2014/main" id="{60F5EBB1-C16B-46AA-B1BD-5711AA9BBC64}"/>
                </a:ext>
              </a:extLst>
            </p:cNvPr>
            <p:cNvGrpSpPr/>
            <p:nvPr/>
          </p:nvGrpSpPr>
          <p:grpSpPr>
            <a:xfrm>
              <a:off x="5148574" y="4070601"/>
              <a:ext cx="4161539" cy="2117095"/>
              <a:chOff x="5148574" y="4070601"/>
              <a:chExt cx="4161539" cy="2117095"/>
            </a:xfrm>
          </p:grpSpPr>
          <p:pic>
            <p:nvPicPr>
              <p:cNvPr id="15" name="Obraz 14">
                <a:extLst>
                  <a:ext uri="{FF2B5EF4-FFF2-40B4-BE49-F238E27FC236}">
                    <a16:creationId xmlns:a16="http://schemas.microsoft.com/office/drawing/2014/main" id="{B445AACA-7AD6-44F6-983B-5DC4E18E61C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148574" y="4070601"/>
                <a:ext cx="3921945" cy="2117095"/>
              </a:xfrm>
              <a:prstGeom prst="rect">
                <a:avLst/>
              </a:prstGeom>
              <a:ln>
                <a:solidFill>
                  <a:schemeClr val="tx2"/>
                </a:solidFill>
              </a:ln>
            </p:spPr>
          </p:pic>
          <p:cxnSp>
            <p:nvCxnSpPr>
              <p:cNvPr id="16" name="Łącznik prosty ze strzałką 15">
                <a:extLst>
                  <a:ext uri="{FF2B5EF4-FFF2-40B4-BE49-F238E27FC236}">
                    <a16:creationId xmlns:a16="http://schemas.microsoft.com/office/drawing/2014/main" id="{442243F3-EA40-4DCA-8E22-F6A8F25D97C7}"/>
                  </a:ext>
                </a:extLst>
              </p:cNvPr>
              <p:cNvCxnSpPr/>
              <p:nvPr/>
            </p:nvCxnSpPr>
            <p:spPr>
              <a:xfrm flipH="1">
                <a:off x="7396328" y="5273040"/>
                <a:ext cx="1913785" cy="319557"/>
              </a:xfrm>
              <a:prstGeom prst="straightConnector1">
                <a:avLst/>
              </a:prstGeom>
              <a:ln w="38100">
                <a:solidFill>
                  <a:schemeClr val="tx1">
                    <a:lumMod val="60000"/>
                    <a:lumOff val="4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Łącznik prosty ze strzałką 16">
                <a:extLst>
                  <a:ext uri="{FF2B5EF4-FFF2-40B4-BE49-F238E27FC236}">
                    <a16:creationId xmlns:a16="http://schemas.microsoft.com/office/drawing/2014/main" id="{628C2E74-62C9-4678-84B9-4F947EC91EF8}"/>
                  </a:ext>
                </a:extLst>
              </p:cNvPr>
              <p:cNvCxnSpPr>
                <a:stCxn id="14" idx="1"/>
              </p:cNvCxnSpPr>
              <p:nvPr/>
            </p:nvCxnSpPr>
            <p:spPr>
              <a:xfrm flipH="1" flipV="1">
                <a:off x="7396328" y="5021581"/>
                <a:ext cx="1913785" cy="107568"/>
              </a:xfrm>
              <a:prstGeom prst="straightConnector1">
                <a:avLst/>
              </a:prstGeom>
              <a:ln w="38100">
                <a:solidFill>
                  <a:schemeClr val="tx1">
                    <a:lumMod val="60000"/>
                    <a:lumOff val="4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" name="Prostokąt 13">
              <a:extLst>
                <a:ext uri="{FF2B5EF4-FFF2-40B4-BE49-F238E27FC236}">
                  <a16:creationId xmlns:a16="http://schemas.microsoft.com/office/drawing/2014/main" id="{3C6DF9AE-4F2D-471E-BA1B-C04469956D91}"/>
                </a:ext>
              </a:extLst>
            </p:cNvPr>
            <p:cNvSpPr/>
            <p:nvPr/>
          </p:nvSpPr>
          <p:spPr>
            <a:xfrm>
              <a:off x="9310113" y="4070602"/>
              <a:ext cx="2350825" cy="2117094"/>
            </a:xfrm>
            <a:prstGeom prst="rect">
              <a:avLst/>
            </a:prstGeom>
            <a:solidFill>
              <a:schemeClr val="bg1"/>
            </a:solidFill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sz="1200" dirty="0">
                  <a:solidFill>
                    <a:srgbClr val="006CB7"/>
                  </a:solidFill>
                </a:rPr>
                <a:t>Zabudowa mieszkaniowa wielorodzinna zlokalizowana </a:t>
              </a:r>
              <a:br>
                <a:rPr lang="pl-PL" sz="1200" dirty="0">
                  <a:solidFill>
                    <a:srgbClr val="006CB7"/>
                  </a:solidFill>
                </a:rPr>
              </a:br>
              <a:r>
                <a:rPr lang="pl-PL" sz="1200" dirty="0">
                  <a:solidFill>
                    <a:srgbClr val="006CB7"/>
                  </a:solidFill>
                </a:rPr>
                <a:t>w odległości </a:t>
              </a:r>
            </a:p>
            <a:p>
              <a:pPr algn="ctr"/>
              <a:r>
                <a:rPr lang="pl-PL" sz="1200" dirty="0">
                  <a:solidFill>
                    <a:srgbClr val="006CB7"/>
                  </a:solidFill>
                </a:rPr>
                <a:t>ok. 20 metrów od uciążliwego zakładu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709807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ytuł 1">
            <a:extLst>
              <a:ext uri="{FF2B5EF4-FFF2-40B4-BE49-F238E27FC236}">
                <a16:creationId xmlns:a16="http://schemas.microsoft.com/office/drawing/2014/main" id="{9B13EC6D-B8D2-454B-BD0C-C49DC94D14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790738" y="495692"/>
            <a:ext cx="8979016" cy="736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pl-PL" sz="2400" dirty="0">
                <a:solidFill>
                  <a:schemeClr val="accent6">
                    <a:lumMod val="75000"/>
                  </a:schemeClr>
                </a:solidFill>
              </a:rPr>
              <a:t>UCIĄŻLIWOŚĆ ODOROWA</a:t>
            </a:r>
            <a:endParaRPr lang="pl-PL" altLang="pl-PL" sz="24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13" name="Symbol zastępczy zawartości 12">
            <a:extLst>
              <a:ext uri="{FF2B5EF4-FFF2-40B4-BE49-F238E27FC236}">
                <a16:creationId xmlns:a16="http://schemas.microsoft.com/office/drawing/2014/main" id="{01118189-FFC1-4CA1-80E3-158C0C9CA8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7538" y="1382286"/>
            <a:ext cx="4035104" cy="4179615"/>
          </a:xfrm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F766A0B6-4395-4F6B-AAA3-631DABC622D3}"/>
              </a:ext>
            </a:extLst>
          </p:cNvPr>
          <p:cNvSpPr/>
          <p:nvPr/>
        </p:nvSpPr>
        <p:spPr>
          <a:xfrm>
            <a:off x="489358" y="1388778"/>
            <a:ext cx="714903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0" indent="0">
              <a:buNone/>
            </a:pPr>
            <a:r>
              <a:rPr lang="pl-PL" sz="2000" b="1" dirty="0"/>
              <a:t>PROBLEMY</a:t>
            </a:r>
          </a:p>
          <a:p>
            <a:pPr marL="285750" indent="-285750">
              <a:buFontTx/>
              <a:buChar char="-"/>
            </a:pPr>
            <a:r>
              <a:rPr lang="pl-PL" sz="2000" dirty="0"/>
              <a:t>lokalizowanie terenów przeznaczonych pod zabudowę mieszkaniową w bezpośrednim sąsiedztwie zakładów powodujących uciążliwości </a:t>
            </a:r>
            <a:r>
              <a:rPr lang="pl-PL" sz="2000" dirty="0" err="1"/>
              <a:t>odorowe</a:t>
            </a:r>
            <a:r>
              <a:rPr lang="pl-PL" sz="2000" dirty="0"/>
              <a:t>  (zakłady przetwarzające odpady, oczyszczalnie ścieków, zakłady garbarskie)</a:t>
            </a:r>
          </a:p>
          <a:p>
            <a:pPr>
              <a:buFontTx/>
              <a:buChar char="-"/>
            </a:pPr>
            <a:endParaRPr lang="pl-PL" sz="2000" dirty="0"/>
          </a:p>
          <a:p>
            <a:pPr>
              <a:buFontTx/>
              <a:buChar char="-"/>
            </a:pPr>
            <a:endParaRPr lang="pl-PL" sz="2000" dirty="0"/>
          </a:p>
          <a:p>
            <a:pPr marL="0" indent="0">
              <a:buNone/>
            </a:pPr>
            <a:r>
              <a:rPr lang="pl-PL" sz="2000" b="1" dirty="0"/>
              <a:t>WYZWANIA</a:t>
            </a:r>
          </a:p>
          <a:p>
            <a:pPr marL="285750" indent="-285750">
              <a:buFontTx/>
              <a:buChar char="-"/>
            </a:pPr>
            <a:r>
              <a:rPr lang="pl-PL" sz="2000" dirty="0"/>
              <a:t>modernizacja procesów technologicznych</a:t>
            </a:r>
          </a:p>
          <a:p>
            <a:pPr marL="285750" indent="-285750">
              <a:buFontTx/>
              <a:buChar char="-"/>
            </a:pPr>
            <a:r>
              <a:rPr lang="pl-PL" sz="2000" dirty="0"/>
              <a:t>hermetyzacja obiektów powodujących uciążliwości </a:t>
            </a:r>
            <a:r>
              <a:rPr lang="pl-PL" sz="2000" dirty="0" err="1"/>
              <a:t>odorowe</a:t>
            </a:r>
            <a:endParaRPr lang="pl-PL" sz="2000" dirty="0"/>
          </a:p>
          <a:p>
            <a:pPr marL="285750" indent="-285750">
              <a:buFontTx/>
              <a:buChar char="-"/>
            </a:pPr>
            <a:r>
              <a:rPr lang="pl-PL" sz="2000" dirty="0"/>
              <a:t>niezbędne wprowadzenie uregulowań prawnych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az 9">
            <a:extLst>
              <a:ext uri="{FF2B5EF4-FFF2-40B4-BE49-F238E27FC236}">
                <a16:creationId xmlns:a16="http://schemas.microsoft.com/office/drawing/2014/main" id="{36971324-0B51-49C9-BC52-39105054B7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3330" y="1084250"/>
            <a:ext cx="3197248" cy="4880755"/>
          </a:xfrm>
          <a:prstGeom prst="rect">
            <a:avLst/>
          </a:prstGeom>
        </p:spPr>
      </p:pic>
      <p:sp>
        <p:nvSpPr>
          <p:cNvPr id="14" name="Podtytuł 2">
            <a:extLst>
              <a:ext uri="{FF2B5EF4-FFF2-40B4-BE49-F238E27FC236}">
                <a16:creationId xmlns:a16="http://schemas.microsoft.com/office/drawing/2014/main" id="{BBD4BC1C-694C-4A91-8DD3-9CAFC5A84BBC}"/>
              </a:ext>
            </a:extLst>
          </p:cNvPr>
          <p:cNvSpPr txBox="1">
            <a:spLocks/>
          </p:cNvSpPr>
          <p:nvPr/>
        </p:nvSpPr>
        <p:spPr>
          <a:xfrm>
            <a:off x="550289" y="1157344"/>
            <a:ext cx="7513984" cy="4880754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rgbClr val="0063AF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rgbClr val="0063AF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 kern="1200">
                <a:solidFill>
                  <a:srgbClr val="0063AF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 kern="1200">
                <a:solidFill>
                  <a:srgbClr val="0063AF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 kern="1200">
                <a:solidFill>
                  <a:srgbClr val="0063AF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pl-PL" sz="2600" b="1" dirty="0"/>
              <a:t>PROBLEMY - </a:t>
            </a:r>
            <a:r>
              <a:rPr lang="pl-PL" sz="2600" dirty="0"/>
              <a:t>wpływ zabudowy</a:t>
            </a:r>
          </a:p>
          <a:p>
            <a:pPr>
              <a:lnSpc>
                <a:spcPct val="100000"/>
              </a:lnSpc>
              <a:buFontTx/>
              <a:buChar char="-"/>
            </a:pPr>
            <a:r>
              <a:rPr lang="pl-PL" sz="2600" dirty="0">
                <a:solidFill>
                  <a:schemeClr val="tx1"/>
                </a:solidFill>
                <a:latin typeface="Lato" panose="020F0502020204030203" pitchFamily="34" charset="-18"/>
                <a:cs typeface="Arial" panose="020B0604020202020204" pitchFamily="34" charset="0"/>
              </a:rPr>
              <a:t>systematyczne ubywanie siedlisk</a:t>
            </a:r>
          </a:p>
          <a:p>
            <a:pPr>
              <a:lnSpc>
                <a:spcPct val="100000"/>
              </a:lnSpc>
              <a:buFontTx/>
              <a:buChar char="-"/>
            </a:pPr>
            <a:r>
              <a:rPr lang="pl-PL" sz="2600" dirty="0">
                <a:solidFill>
                  <a:schemeClr val="tx1"/>
                </a:solidFill>
                <a:latin typeface="Lato" panose="020F0502020204030203" pitchFamily="34" charset="-18"/>
                <a:cs typeface="Arial" panose="020B0604020202020204" pitchFamily="34" charset="0"/>
              </a:rPr>
              <a:t>zaburzenie korytarzy migracji</a:t>
            </a:r>
          </a:p>
          <a:p>
            <a:pPr>
              <a:lnSpc>
                <a:spcPct val="100000"/>
              </a:lnSpc>
              <a:buFontTx/>
              <a:buChar char="-"/>
            </a:pPr>
            <a:r>
              <a:rPr lang="pl-PL" sz="2600" dirty="0">
                <a:solidFill>
                  <a:schemeClr val="tx1"/>
                </a:solidFill>
                <a:latin typeface="Lato" panose="020F0502020204030203" pitchFamily="34" charset="-18"/>
                <a:cs typeface="Arial" panose="020B0604020202020204" pitchFamily="34" charset="0"/>
              </a:rPr>
              <a:t>synatropizacja zwierzyny (przyzwyczajanie do życia w bezpośrednim sąsiedztwie człowieka)</a:t>
            </a:r>
          </a:p>
          <a:p>
            <a:endParaRPr lang="pl-PL" sz="2600" dirty="0"/>
          </a:p>
          <a:p>
            <a:pPr marL="0" indent="0">
              <a:buNone/>
            </a:pPr>
            <a:r>
              <a:rPr lang="pl-PL" sz="2600" b="1" dirty="0"/>
              <a:t>WYZWANIA</a:t>
            </a:r>
          </a:p>
          <a:p>
            <a:pPr>
              <a:lnSpc>
                <a:spcPct val="100000"/>
              </a:lnSpc>
              <a:buFontTx/>
              <a:buChar char="-"/>
            </a:pPr>
            <a:r>
              <a:rPr lang="pl-PL" sz="2600" dirty="0"/>
              <a:t>konieczność zachowania tras migracji, ułatwiających zwierzętom sprawne przemieszczanie poza strefę miejską</a:t>
            </a:r>
          </a:p>
          <a:p>
            <a:pPr>
              <a:lnSpc>
                <a:spcPct val="100000"/>
              </a:lnSpc>
              <a:buFontTx/>
              <a:buChar char="-"/>
            </a:pPr>
            <a:r>
              <a:rPr lang="pl-PL" sz="2600" dirty="0"/>
              <a:t>konieczność pozostawiania zielonych enklaw i fragmentów terenu istotnych dla bioróżnorodności</a:t>
            </a:r>
          </a:p>
          <a:p>
            <a:pPr>
              <a:lnSpc>
                <a:spcPct val="100000"/>
              </a:lnSpc>
              <a:buFontTx/>
              <a:buChar char="-"/>
            </a:pPr>
            <a:r>
              <a:rPr lang="pl-PL" sz="2600" dirty="0"/>
              <a:t>edukacja mieszkańców zwłaszcza nowych osiedli w zakresie odpowiedniego zachowania w przypadku napotkania dzikiej zwierzyny, odpowiedniego gospodarowania odpadkami spożywczymi oraz niedokarmiania dzikich zwierząt</a:t>
            </a:r>
          </a:p>
          <a:p>
            <a:endParaRPr lang="pl-PL" dirty="0"/>
          </a:p>
          <a:p>
            <a:pPr marL="342900" indent="-342900"/>
            <a:endParaRPr lang="pl-PL" dirty="0"/>
          </a:p>
        </p:txBody>
      </p:sp>
      <p:sp>
        <p:nvSpPr>
          <p:cNvPr id="15" name="Tytuł 1">
            <a:extLst>
              <a:ext uri="{FF2B5EF4-FFF2-40B4-BE49-F238E27FC236}">
                <a16:creationId xmlns:a16="http://schemas.microsoft.com/office/drawing/2014/main" id="{2EFC3818-19D4-4DF1-A820-A24840DD740B}"/>
              </a:ext>
            </a:extLst>
          </p:cNvPr>
          <p:cNvSpPr txBox="1">
            <a:spLocks/>
          </p:cNvSpPr>
          <p:nvPr/>
        </p:nvSpPr>
        <p:spPr>
          <a:xfrm>
            <a:off x="2758320" y="515685"/>
            <a:ext cx="8977877" cy="549572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kern="1200">
                <a:solidFill>
                  <a:srgbClr val="0063AF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63AF"/>
                </a:solidFill>
                <a:latin typeface="Lato Black"/>
              </a:defRPr>
            </a:lvl9pPr>
          </a:lstStyle>
          <a:p>
            <a:r>
              <a:rPr lang="pl-PL" sz="2500" dirty="0">
                <a:solidFill>
                  <a:schemeClr val="accent6">
                    <a:lumMod val="75000"/>
                  </a:schemeClr>
                </a:solidFill>
              </a:rPr>
              <a:t>KONFLIKTY</a:t>
            </a:r>
            <a:r>
              <a:rPr lang="pl-PL" sz="2400" dirty="0">
                <a:solidFill>
                  <a:schemeClr val="accent6">
                    <a:lumMod val="75000"/>
                  </a:schemeClr>
                </a:solidFill>
              </a:rPr>
              <a:t> Z DZIKĄ ZWIERZYNĄ</a:t>
            </a:r>
          </a:p>
        </p:txBody>
      </p:sp>
    </p:spTree>
    <p:extLst>
      <p:ext uri="{BB962C8B-B14F-4D97-AF65-F5344CB8AC3E}">
        <p14:creationId xmlns:p14="http://schemas.microsoft.com/office/powerpoint/2010/main" val="21838286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BC20CC3-AE8E-41BF-8C02-CA7CAAA54C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4112" y="478912"/>
            <a:ext cx="8976919" cy="1031105"/>
          </a:xfrm>
        </p:spPr>
        <p:txBody>
          <a:bodyPr>
            <a:noAutofit/>
          </a:bodyPr>
          <a:lstStyle/>
          <a:p>
            <a:r>
              <a:rPr lang="pl-PL" sz="2400" dirty="0">
                <a:solidFill>
                  <a:schemeClr val="accent6">
                    <a:lumMod val="75000"/>
                  </a:schemeClr>
                </a:solidFill>
              </a:rPr>
              <a:t>REALIZACJA ZASAD </a:t>
            </a:r>
            <a:br>
              <a:rPr lang="pl-PL" sz="240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pl-PL" sz="2400" dirty="0">
                <a:solidFill>
                  <a:schemeClr val="accent6">
                    <a:lumMod val="75000"/>
                  </a:schemeClr>
                </a:solidFill>
              </a:rPr>
              <a:t>PREWENCJI, PRZEZORNOŚCI I ZANIECZYSZCZAJĄCY PŁACI </a:t>
            </a:r>
            <a:br>
              <a:rPr lang="pl-PL" sz="240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pl-PL" sz="2400" dirty="0">
                <a:solidFill>
                  <a:schemeClr val="accent6">
                    <a:lumMod val="75000"/>
                  </a:schemeClr>
                </a:solidFill>
              </a:rPr>
              <a:t>W PROCESIE INWESTYCYJNYM</a:t>
            </a:r>
            <a:br>
              <a:rPr lang="pl-PL" sz="2400" b="1" dirty="0"/>
            </a:br>
            <a:endParaRPr lang="pl-PL" sz="2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F550383-486E-498A-9AF8-B7700F8BCF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253" y="1510017"/>
            <a:ext cx="10515600" cy="4184534"/>
          </a:xfrm>
        </p:spPr>
        <p:txBody>
          <a:bodyPr/>
          <a:lstStyle/>
          <a:p>
            <a:pPr marL="0" indent="0">
              <a:buNone/>
            </a:pPr>
            <a:r>
              <a:rPr lang="pl-PL" b="1" dirty="0"/>
              <a:t>Prawo ochrony środowiska</a:t>
            </a:r>
          </a:p>
          <a:p>
            <a:pPr marL="0" indent="0">
              <a:buNone/>
            </a:pPr>
            <a:endParaRPr lang="pl-PL" b="1" dirty="0"/>
          </a:p>
          <a:p>
            <a:pPr marL="0" indent="0">
              <a:buNone/>
            </a:pPr>
            <a:r>
              <a:rPr lang="pl-PL" b="1" dirty="0"/>
              <a:t>Art.  6.  [Zasada zapobiegania i przezorności]</a:t>
            </a:r>
          </a:p>
          <a:p>
            <a:pPr marL="457200" lvl="1" indent="0">
              <a:buNone/>
            </a:pPr>
            <a:r>
              <a:rPr lang="pl-PL" sz="2000" dirty="0"/>
              <a:t>1. Kto podejmuje działalność mogącą negatywnie oddziaływać na środowisko, jest obowiązany do zapobiegania temu oddziaływaniu.</a:t>
            </a:r>
          </a:p>
          <a:p>
            <a:pPr marL="457200" lvl="1" indent="0">
              <a:buNone/>
            </a:pPr>
            <a:r>
              <a:rPr lang="pl-PL" sz="2000" dirty="0"/>
              <a:t>2. Kto podejmuje działalność, której negatywne oddziaływanie na środowisko nie jest jeszcze w pełni rozpoznane, jest obowiązany, kierując się przezornością, podjąć wszelkie możliwe środki zapobiegawcze.</a:t>
            </a:r>
          </a:p>
          <a:p>
            <a:pPr marL="0" indent="0">
              <a:buNone/>
            </a:pPr>
            <a:r>
              <a:rPr lang="pl-PL" b="1" dirty="0"/>
              <a:t>Art.  7.  [Zasada "zanieczyszczający płaci"]</a:t>
            </a:r>
          </a:p>
          <a:p>
            <a:pPr marL="457200" lvl="1" indent="0">
              <a:buNone/>
            </a:pPr>
            <a:r>
              <a:rPr lang="pl-PL" sz="2000" dirty="0"/>
              <a:t>1. Kto powoduje zanieczyszczenie środowiska, ponosi koszty usunięcia skutków tego zanieczyszczenia.</a:t>
            </a:r>
          </a:p>
          <a:p>
            <a:pPr marL="457200" lvl="1" indent="0">
              <a:buNone/>
            </a:pPr>
            <a:r>
              <a:rPr lang="pl-PL" sz="2000" dirty="0"/>
              <a:t>2. Kto może spowodować zanieczyszczenie środowiska, ponosi koszty zapobiegania temu zanieczyszczeniu.</a:t>
            </a:r>
          </a:p>
        </p:txBody>
      </p:sp>
    </p:spTree>
    <p:extLst>
      <p:ext uri="{BB962C8B-B14F-4D97-AF65-F5344CB8AC3E}">
        <p14:creationId xmlns:p14="http://schemas.microsoft.com/office/powerpoint/2010/main" val="29213879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E187727-CC8A-4692-B5A1-5C868B534B8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/>
              <a:t>Dziękuję za uwagę</a:t>
            </a:r>
          </a:p>
        </p:txBody>
      </p:sp>
    </p:spTree>
    <p:extLst>
      <p:ext uri="{BB962C8B-B14F-4D97-AF65-F5344CB8AC3E}">
        <p14:creationId xmlns:p14="http://schemas.microsoft.com/office/powerpoint/2010/main" val="2549184348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szablon UMK">
      <a:dk1>
        <a:srgbClr val="0063AF"/>
      </a:dk1>
      <a:lt1>
        <a:sysClr val="window" lastClr="FFFFFF"/>
      </a:lt1>
      <a:dk2>
        <a:srgbClr val="000000"/>
      </a:dk2>
      <a:lt2>
        <a:srgbClr val="E7E6E6"/>
      </a:lt2>
      <a:accent1>
        <a:srgbClr val="512078"/>
      </a:accent1>
      <a:accent2>
        <a:srgbClr val="DC0613"/>
      </a:accent2>
      <a:accent3>
        <a:srgbClr val="74AF27"/>
      </a:accent3>
      <a:accent4>
        <a:srgbClr val="0099D4"/>
      </a:accent4>
      <a:accent5>
        <a:srgbClr val="F0B500"/>
      </a:accent5>
      <a:accent6>
        <a:srgbClr val="ACABAB"/>
      </a:accent6>
      <a:hlink>
        <a:srgbClr val="0063AF"/>
      </a:hlink>
      <a:folHlink>
        <a:srgbClr val="0063AF"/>
      </a:folHlink>
    </a:clrScheme>
    <a:fontScheme name="UMK">
      <a:majorFont>
        <a:latin typeface="Lato Black"/>
        <a:ea typeface=""/>
        <a:cs typeface=""/>
      </a:majorFont>
      <a:minorFont>
        <a:latin typeface="Lato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szablon UMK">
    <a:dk1>
      <a:srgbClr val="0063AF"/>
    </a:dk1>
    <a:lt1>
      <a:sysClr val="window" lastClr="FFFFFF"/>
    </a:lt1>
    <a:dk2>
      <a:srgbClr val="000000"/>
    </a:dk2>
    <a:lt2>
      <a:srgbClr val="E7E6E6"/>
    </a:lt2>
    <a:accent1>
      <a:srgbClr val="512078"/>
    </a:accent1>
    <a:accent2>
      <a:srgbClr val="DC0613"/>
    </a:accent2>
    <a:accent3>
      <a:srgbClr val="74AF27"/>
    </a:accent3>
    <a:accent4>
      <a:srgbClr val="0099D4"/>
    </a:accent4>
    <a:accent5>
      <a:srgbClr val="F0B500"/>
    </a:accent5>
    <a:accent6>
      <a:srgbClr val="ACABAB"/>
    </a:accent6>
    <a:hlink>
      <a:srgbClr val="0063AF"/>
    </a:hlink>
    <a:folHlink>
      <a:srgbClr val="0063AF"/>
    </a:folHlink>
  </a:clrScheme>
</a:themeOverride>
</file>

<file path=ppt/theme/themeOverride2.xml><?xml version="1.0" encoding="utf-8"?>
<a:themeOverride xmlns:a="http://schemas.openxmlformats.org/drawingml/2006/main">
  <a:clrScheme name="szablon UMK">
    <a:dk1>
      <a:srgbClr val="0063AF"/>
    </a:dk1>
    <a:lt1>
      <a:sysClr val="window" lastClr="FFFFFF"/>
    </a:lt1>
    <a:dk2>
      <a:srgbClr val="000000"/>
    </a:dk2>
    <a:lt2>
      <a:srgbClr val="E7E6E6"/>
    </a:lt2>
    <a:accent1>
      <a:srgbClr val="512078"/>
    </a:accent1>
    <a:accent2>
      <a:srgbClr val="DC0613"/>
    </a:accent2>
    <a:accent3>
      <a:srgbClr val="74AF27"/>
    </a:accent3>
    <a:accent4>
      <a:srgbClr val="0099D4"/>
    </a:accent4>
    <a:accent5>
      <a:srgbClr val="F0B500"/>
    </a:accent5>
    <a:accent6>
      <a:srgbClr val="ACABAB"/>
    </a:accent6>
    <a:hlink>
      <a:srgbClr val="0063AF"/>
    </a:hlink>
    <a:folHlink>
      <a:srgbClr val="0063A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7372</TotalTime>
  <Words>770</Words>
  <Application>Microsoft Office PowerPoint</Application>
  <PresentationFormat>Panoramiczny</PresentationFormat>
  <Paragraphs>114</Paragraphs>
  <Slides>11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11</vt:i4>
      </vt:variant>
    </vt:vector>
  </HeadingPairs>
  <TitlesOfParts>
    <vt:vector size="16" baseType="lpstr">
      <vt:lpstr>Arial</vt:lpstr>
      <vt:lpstr>Calibri</vt:lpstr>
      <vt:lpstr>Lato</vt:lpstr>
      <vt:lpstr>Lato Black</vt:lpstr>
      <vt:lpstr>Motyw pakietu Office</vt:lpstr>
      <vt:lpstr>  </vt:lpstr>
      <vt:lpstr>PROCES INWESTYCYJNY w aspekcie wymogów ochrony środowiska</vt:lpstr>
      <vt:lpstr>OCHRONA PRZYRODY I KRAJOBRAZU</vt:lpstr>
      <vt:lpstr>OCHRONA POWIETRZA</vt:lpstr>
      <vt:lpstr>OCHRONA WÓD I GOSPODARKA WODNA</vt:lpstr>
      <vt:lpstr>OCHRONA POWIERZCHNI ZIEMI</vt:lpstr>
      <vt:lpstr>KSZTAŁTOWANIE KLIMATU AKUSTYCZNEGO</vt:lpstr>
      <vt:lpstr>UCIĄŻLIWOŚĆ ODOROWA</vt:lpstr>
      <vt:lpstr>Prezentacja programu PowerPoint</vt:lpstr>
      <vt:lpstr>REALIZACJA ZASAD  PREWENCJI, PRZEZORNOŚCI I ZANIECZYSZCZAJĄCY PŁACI  W PROCESIE INWESTYCYJNYM </vt:lpstr>
      <vt:lpstr>Dziękuję za uwagę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Robert Balcerzyk</dc:creator>
  <cp:lastModifiedBy>Owsiany Małgorzata</cp:lastModifiedBy>
  <cp:revision>480</cp:revision>
  <cp:lastPrinted>2022-03-22T10:28:30Z</cp:lastPrinted>
  <dcterms:created xsi:type="dcterms:W3CDTF">2017-05-26T08:53:19Z</dcterms:created>
  <dcterms:modified xsi:type="dcterms:W3CDTF">2022-05-05T08:49:32Z</dcterms:modified>
</cp:coreProperties>
</file>