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12" r:id="rId2"/>
    <p:sldId id="313" r:id="rId3"/>
    <p:sldId id="320" r:id="rId4"/>
    <p:sldId id="314" r:id="rId5"/>
    <p:sldId id="321" r:id="rId6"/>
    <p:sldId id="323" r:id="rId7"/>
    <p:sldId id="325" r:id="rId8"/>
    <p:sldId id="324" r:id="rId9"/>
    <p:sldId id="345" r:id="rId10"/>
    <p:sldId id="346" r:id="rId11"/>
    <p:sldId id="365" r:id="rId12"/>
    <p:sldId id="344" r:id="rId13"/>
    <p:sldId id="343" r:id="rId14"/>
    <p:sldId id="341" r:id="rId15"/>
    <p:sldId id="342" r:id="rId16"/>
    <p:sldId id="364" r:id="rId17"/>
    <p:sldId id="326" r:id="rId18"/>
    <p:sldId id="328" r:id="rId19"/>
    <p:sldId id="347" r:id="rId20"/>
    <p:sldId id="348" r:id="rId21"/>
    <p:sldId id="349" r:id="rId22"/>
    <p:sldId id="350" r:id="rId23"/>
    <p:sldId id="353" r:id="rId24"/>
    <p:sldId id="352" r:id="rId25"/>
    <p:sldId id="351" r:id="rId26"/>
    <p:sldId id="354" r:id="rId27"/>
    <p:sldId id="363" r:id="rId28"/>
    <p:sldId id="366" r:id="rId29"/>
    <p:sldId id="329" r:id="rId30"/>
    <p:sldId id="357" r:id="rId31"/>
    <p:sldId id="317" r:id="rId32"/>
    <p:sldId id="316" r:id="rId33"/>
    <p:sldId id="311" r:id="rId34"/>
    <p:sldId id="358" r:id="rId35"/>
    <p:sldId id="359" r:id="rId36"/>
    <p:sldId id="362" r:id="rId37"/>
    <p:sldId id="360" r:id="rId38"/>
    <p:sldId id="327" r:id="rId39"/>
    <p:sldId id="361" r:id="rId40"/>
  </p:sldIdLst>
  <p:sldSz cx="12192000" cy="6858000"/>
  <p:notesSz cx="6797675" cy="9928225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Sekcja domyślna" id="{4BE0ED1B-D443-4D5C-9814-5C77CF39A24C}">
          <p14:sldIdLst>
            <p14:sldId id="312"/>
            <p14:sldId id="313"/>
            <p14:sldId id="320"/>
            <p14:sldId id="314"/>
            <p14:sldId id="321"/>
            <p14:sldId id="323"/>
            <p14:sldId id="325"/>
            <p14:sldId id="324"/>
            <p14:sldId id="345"/>
            <p14:sldId id="346"/>
            <p14:sldId id="365"/>
            <p14:sldId id="344"/>
            <p14:sldId id="343"/>
            <p14:sldId id="341"/>
            <p14:sldId id="342"/>
            <p14:sldId id="364"/>
            <p14:sldId id="326"/>
            <p14:sldId id="328"/>
            <p14:sldId id="347"/>
            <p14:sldId id="348"/>
            <p14:sldId id="349"/>
            <p14:sldId id="350"/>
            <p14:sldId id="353"/>
            <p14:sldId id="352"/>
            <p14:sldId id="351"/>
            <p14:sldId id="354"/>
            <p14:sldId id="363"/>
            <p14:sldId id="366"/>
            <p14:sldId id="329"/>
            <p14:sldId id="357"/>
          </p14:sldIdLst>
        </p14:section>
        <p14:section name="Sekcja bez tytułu" id="{C7087C9C-EC54-4D7D-84E8-CFDBB7CEF085}">
          <p14:sldIdLst>
            <p14:sldId id="317"/>
            <p14:sldId id="316"/>
            <p14:sldId id="311"/>
            <p14:sldId id="358"/>
            <p14:sldId id="359"/>
            <p14:sldId id="362"/>
            <p14:sldId id="360"/>
            <p14:sldId id="327"/>
            <p14:sldId id="3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5110">
          <p15:clr>
            <a:srgbClr val="A4A3A4"/>
          </p15:clr>
        </p15:guide>
        <p15:guide id="4" pos="257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nicka-Woyda Anna" initials="KA" lastIdx="2" clrIdx="0">
    <p:extLst>
      <p:ext uri="{19B8F6BF-5375-455C-9EA6-DF929625EA0E}">
        <p15:presenceInfo xmlns:p15="http://schemas.microsoft.com/office/powerpoint/2012/main" userId="S-1-5-21-3004812752-890403532-2074431140-35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B7"/>
    <a:srgbClr val="006600"/>
    <a:srgbClr val="000099"/>
    <a:srgbClr val="CC9966"/>
    <a:srgbClr val="996633"/>
    <a:srgbClr val="FF0000"/>
    <a:srgbClr val="08764C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8" autoAdjust="0"/>
    <p:restoredTop sz="76800" autoAdjust="0"/>
  </p:normalViewPr>
  <p:slideViewPr>
    <p:cSldViewPr snapToGrid="0" showGuides="1">
      <p:cViewPr varScale="1">
        <p:scale>
          <a:sx n="57" d="100"/>
          <a:sy n="57" d="100"/>
        </p:scale>
        <p:origin x="523" y="48"/>
      </p:cViewPr>
      <p:guideLst>
        <p:guide orient="horz" pos="2160"/>
        <p:guide pos="3840"/>
        <p:guide pos="5110"/>
        <p:guide pos="25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F6518053-5E5F-4134-9D80-CF0275F86E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ato" panose="020F0502020204030203" pitchFamily="34" charset="-18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683EE55-148D-4F1F-9026-864E6477A73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ato" panose="020F0502020204030203" pitchFamily="34" charset="-18"/>
                <a:cs typeface="Arial" charset="0"/>
              </a:defRPr>
            </a:lvl1pPr>
          </a:lstStyle>
          <a:p>
            <a:pPr>
              <a:defRPr/>
            </a:pPr>
            <a:fld id="{2846203E-9FD2-4F26-865A-B36BB895D319}" type="datetimeFigureOut">
              <a:rPr lang="pl-PL"/>
              <a:pPr>
                <a:defRPr/>
              </a:pPr>
              <a:t>16.05.2022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F1B012D4-2E13-45C3-8DE1-5F359CFD3A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EEC49BC8-62A7-4506-B5E2-79D816B777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5629"/>
            <a:ext cx="5438775" cy="44679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B0DE640-14A3-4808-A7D7-5C07FC138AB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ato" panose="020F0502020204030203" pitchFamily="34" charset="-18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47595C7-D940-4154-A6EE-7FAB916D30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Lato" panose="020F0502020204030203" pitchFamily="34" charset="-18"/>
              </a:defRPr>
            </a:lvl1pPr>
          </a:lstStyle>
          <a:p>
            <a:pPr>
              <a:defRPr/>
            </a:pPr>
            <a:fld id="{170A98F7-98FC-4617-B055-6845375B227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2">
            <a:extLst>
              <a:ext uri="{FF2B5EF4-FFF2-40B4-BE49-F238E27FC236}">
                <a16:creationId xmlns:a16="http://schemas.microsoft.com/office/drawing/2014/main" id="{B76B6CE6-0A98-4C60-B4B1-ACBF20DD23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49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3">
            <a:extLst>
              <a:ext uri="{FF2B5EF4-FFF2-40B4-BE49-F238E27FC236}">
                <a16:creationId xmlns:a16="http://schemas.microsoft.com/office/drawing/2014/main" id="{A32DDF6A-8B9D-49FA-87CC-CA89BCA90D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154800"/>
            <a:ext cx="9144000" cy="5963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5990235"/>
            <a:ext cx="9144000" cy="5181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3487444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1">
            <a:extLst>
              <a:ext uri="{FF2B5EF4-FFF2-40B4-BE49-F238E27FC236}">
                <a16:creationId xmlns:a16="http://schemas.microsoft.com/office/drawing/2014/main" id="{B070DC9C-3A3B-418E-A0AB-1F2D7E1AA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A8169520-69F6-4659-BB02-A2FA562AF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8023FD-F015-484C-9EEB-7431C46C76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38811DB9-6B38-4F05-8D66-0530916D8A6F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220834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1">
            <a:extLst>
              <a:ext uri="{FF2B5EF4-FFF2-40B4-BE49-F238E27FC236}">
                <a16:creationId xmlns:a16="http://schemas.microsoft.com/office/drawing/2014/main" id="{0291C5F6-4137-4434-A17B-F3EDB9B074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A8169520-69F6-4659-BB02-A2FA562AF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3B1BC6-91DF-4EFA-9C93-402251200A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42288" y="6534150"/>
            <a:ext cx="3651250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rgbClr val="006CB7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C9543150-EAEA-43BF-9BB7-BD166716B99B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701245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1">
            <a:extLst>
              <a:ext uri="{FF2B5EF4-FFF2-40B4-BE49-F238E27FC236}">
                <a16:creationId xmlns:a16="http://schemas.microsoft.com/office/drawing/2014/main" id="{D386F5BB-CD01-4DA0-A5C6-E2F383F331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A8169520-69F6-4659-BB02-A2FA562AF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C774B49-52AE-44C8-AD9F-B6BDD5453F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42288" y="6534150"/>
            <a:ext cx="3651250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rgbClr val="006CB7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0655B587-0005-42F7-A519-CE5CD8D08C25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282905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1">
            <a:extLst>
              <a:ext uri="{FF2B5EF4-FFF2-40B4-BE49-F238E27FC236}">
                <a16:creationId xmlns:a16="http://schemas.microsoft.com/office/drawing/2014/main" id="{03EED821-9059-493E-BA26-120C570731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510429D4-75AD-464E-908F-A518CC158BC9}"/>
              </a:ext>
            </a:extLst>
          </p:cNvPr>
          <p:cNvSpPr txBox="1">
            <a:spLocks/>
          </p:cNvSpPr>
          <p:nvPr userDrawn="1"/>
        </p:nvSpPr>
        <p:spPr>
          <a:xfrm>
            <a:off x="838200" y="1108075"/>
            <a:ext cx="10515600" cy="736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63A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9pPr>
          </a:lstStyle>
          <a:p>
            <a:pPr>
              <a:defRPr/>
            </a:pPr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4190" y="1992429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2816341"/>
            <a:ext cx="5157787" cy="3360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85852" y="1992429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85852" y="2816341"/>
            <a:ext cx="5183188" cy="3360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E293F749-A09A-4D0E-BFC9-BCECBF2B4D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F8D5C949-6F27-40A5-AA87-85575E751FDC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092288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1">
            <a:extLst>
              <a:ext uri="{FF2B5EF4-FFF2-40B4-BE49-F238E27FC236}">
                <a16:creationId xmlns:a16="http://schemas.microsoft.com/office/drawing/2014/main" id="{EB1A5E40-A0AA-407E-A66B-E3DDBD720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7DBB5420-2FC9-4E95-B614-5FCC6224D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263EE147-A691-4578-B4AF-F0330493DA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8FF1A01C-9240-4F11-93C6-BB8F9349ED97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620424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1">
            <a:extLst>
              <a:ext uri="{FF2B5EF4-FFF2-40B4-BE49-F238E27FC236}">
                <a16:creationId xmlns:a16="http://schemas.microsoft.com/office/drawing/2014/main" id="{F30A8259-EE27-4027-8EEC-80F3D9292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1108088"/>
            <a:ext cx="3932237" cy="949312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1108088"/>
            <a:ext cx="6172200" cy="47529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EE0F4E7-DFD7-4A3F-BFAC-F9F6EEEF72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DF25D6A5-1804-4140-AB3D-2ACC36F4825F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764379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3906DDA5-EA52-4729-9843-3410A29120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262B696D-7089-4A27-98DC-48500AA9F0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97F13D20-4C34-487F-BEF0-A2F36E91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2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D7B1A57-67FB-404C-9D48-98F7AEAA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DEBC2663-7F1C-4BE4-B85C-158D727F3387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347061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421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3906DDA5-EA52-4729-9843-3410A29120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EAF964F-DE69-4360-8D71-423CF5144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2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262B696D-7089-4A27-98DC-48500AA9F0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621703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_m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5">
            <a:extLst>
              <a:ext uri="{FF2B5EF4-FFF2-40B4-BE49-F238E27FC236}">
                <a16:creationId xmlns:a16="http://schemas.microsoft.com/office/drawing/2014/main" id="{C76DC124-3D5C-413E-B408-8FF6EBD06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11131" r="1102" b="82"/>
          <a:stretch>
            <a:fillRect/>
          </a:stretch>
        </p:blipFill>
        <p:spPr bwMode="auto">
          <a:xfrm>
            <a:off x="-31750" y="-17463"/>
            <a:ext cx="122634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479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2">
            <a:extLst>
              <a:ext uri="{FF2B5EF4-FFF2-40B4-BE49-F238E27FC236}">
                <a16:creationId xmlns:a16="http://schemas.microsoft.com/office/drawing/2014/main" id="{9A7AF9E9-9A22-4664-B2A4-29048FE478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154800"/>
            <a:ext cx="9144000" cy="5963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5990235"/>
            <a:ext cx="9144000" cy="5181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30455902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on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5">
            <a:extLst>
              <a:ext uri="{FF2B5EF4-FFF2-40B4-BE49-F238E27FC236}">
                <a16:creationId xmlns:a16="http://schemas.microsoft.com/office/drawing/2014/main" id="{463C4EBD-58A4-4477-9303-A4198A3171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11131" r="1102" b="82"/>
          <a:stretch>
            <a:fillRect/>
          </a:stretch>
        </p:blipFill>
        <p:spPr bwMode="auto">
          <a:xfrm>
            <a:off x="-31750" y="-17463"/>
            <a:ext cx="122634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16">
            <a:extLst>
              <a:ext uri="{FF2B5EF4-FFF2-40B4-BE49-F238E27FC236}">
                <a16:creationId xmlns:a16="http://schemas.microsoft.com/office/drawing/2014/main" id="{59289898-AC4E-465E-9063-CBC74F45490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04963" y="3136900"/>
            <a:ext cx="8982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/>
              </a:defRPr>
            </a:lvl1pPr>
            <a:lvl2pPr marL="742950" indent="-285750">
              <a:defRPr>
                <a:solidFill>
                  <a:schemeClr val="tx1"/>
                </a:solidFill>
                <a:latin typeface="Lato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9pPr>
          </a:lstStyle>
          <a:p>
            <a:pPr algn="ctr" eaLnBrk="1" hangingPunct="1">
              <a:defRPr/>
            </a:pPr>
            <a:r>
              <a:rPr lang="pl-PL" altLang="pl-PL" sz="3200" dirty="0">
                <a:solidFill>
                  <a:schemeClr val="bg1"/>
                </a:solidFill>
                <a:latin typeface="Lato Black"/>
              </a:rPr>
              <a:t>Dziękujemy za uwagę!</a:t>
            </a:r>
          </a:p>
        </p:txBody>
      </p:sp>
    </p:spTree>
    <p:extLst>
      <p:ext uri="{BB962C8B-B14F-4D97-AF65-F5344CB8AC3E}">
        <p14:creationId xmlns:p14="http://schemas.microsoft.com/office/powerpoint/2010/main" val="159351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2">
            <a:extLst>
              <a:ext uri="{FF2B5EF4-FFF2-40B4-BE49-F238E27FC236}">
                <a16:creationId xmlns:a16="http://schemas.microsoft.com/office/drawing/2014/main" id="{B66F1956-6DB7-45CD-808E-13CC31031B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3">
            <a:extLst>
              <a:ext uri="{FF2B5EF4-FFF2-40B4-BE49-F238E27FC236}">
                <a16:creationId xmlns:a16="http://schemas.microsoft.com/office/drawing/2014/main" id="{926CEAC5-5436-4D66-B816-43E5D71732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154800"/>
            <a:ext cx="9144000" cy="5963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5990235"/>
            <a:ext cx="9144000" cy="5181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2976922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31">
            <a:extLst>
              <a:ext uri="{FF2B5EF4-FFF2-40B4-BE49-F238E27FC236}">
                <a16:creationId xmlns:a16="http://schemas.microsoft.com/office/drawing/2014/main" id="{9025EA15-2102-4DD6-854B-303168DCFA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92429"/>
            <a:ext cx="10515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A4FC52B1-D7C6-4CD7-8136-0774A0CB8E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861896C1-46F5-43E0-8C03-05DA170AE66D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830386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1">
            <a:extLst>
              <a:ext uri="{FF2B5EF4-FFF2-40B4-BE49-F238E27FC236}">
                <a16:creationId xmlns:a16="http://schemas.microsoft.com/office/drawing/2014/main" id="{CB311434-079F-4F00-8B49-601C89D327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92429"/>
            <a:ext cx="10515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06A5316-1B3D-44D3-AFFB-964599A1D8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F443B7BC-BE36-45E0-94AF-E04761AAE9A5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953564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1">
            <a:extLst>
              <a:ext uri="{FF2B5EF4-FFF2-40B4-BE49-F238E27FC236}">
                <a16:creationId xmlns:a16="http://schemas.microsoft.com/office/drawing/2014/main" id="{2F484297-E8BF-4242-A855-4DCE54BD52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92429"/>
            <a:ext cx="10515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282584FB-3D01-46E6-A52B-A9EF0E75F0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8F7B7086-6EFB-4BCD-869C-EAF63B9B6CAE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008045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2">
            <a:extLst>
              <a:ext uri="{FF2B5EF4-FFF2-40B4-BE49-F238E27FC236}">
                <a16:creationId xmlns:a16="http://schemas.microsoft.com/office/drawing/2014/main" id="{2361AB63-FB0E-4DBF-B032-3A07B0DD1E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a 3">
            <a:extLst>
              <a:ext uri="{FF2B5EF4-FFF2-40B4-BE49-F238E27FC236}">
                <a16:creationId xmlns:a16="http://schemas.microsoft.com/office/drawing/2014/main" id="{B08105FF-F00F-4467-BD56-406335373F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92429"/>
            <a:ext cx="10515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6223A67-02B7-4127-A314-743EA1A56E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5F0B561D-1B97-43AF-AF67-A12E7FA7F4B6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810417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2">
            <a:extLst>
              <a:ext uri="{FF2B5EF4-FFF2-40B4-BE49-F238E27FC236}">
                <a16:creationId xmlns:a16="http://schemas.microsoft.com/office/drawing/2014/main" id="{CB46AD9C-119D-404D-984D-69B4B86871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92429"/>
            <a:ext cx="10515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570474E-4621-45A9-8423-B391476EAE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B5A3DAF6-09E9-44D7-B237-EB3D6379BA00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973372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1">
            <a:extLst>
              <a:ext uri="{FF2B5EF4-FFF2-40B4-BE49-F238E27FC236}">
                <a16:creationId xmlns:a16="http://schemas.microsoft.com/office/drawing/2014/main" id="{C539B808-4BE4-479B-94F9-352F9FF8CE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57F5EE8-3BC2-473B-93D3-9F214775EF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945EBCFD-8255-44F4-8D42-701893CC3295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007586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571" r:id="rId1"/>
    <p:sldLayoutId id="2147484572" r:id="rId2"/>
    <p:sldLayoutId id="2147484573" r:id="rId3"/>
    <p:sldLayoutId id="2147484574" r:id="rId4"/>
    <p:sldLayoutId id="2147484575" r:id="rId5"/>
    <p:sldLayoutId id="2147484576" r:id="rId6"/>
    <p:sldLayoutId id="2147484577" r:id="rId7"/>
    <p:sldLayoutId id="2147484578" r:id="rId8"/>
    <p:sldLayoutId id="2147484579" r:id="rId9"/>
    <p:sldLayoutId id="2147484580" r:id="rId10"/>
    <p:sldLayoutId id="2147484581" r:id="rId11"/>
    <p:sldLayoutId id="2147484582" r:id="rId12"/>
    <p:sldLayoutId id="2147484583" r:id="rId13"/>
    <p:sldLayoutId id="2147484584" r:id="rId14"/>
    <p:sldLayoutId id="2147484585" r:id="rId15"/>
    <p:sldLayoutId id="2147484586" r:id="rId16"/>
    <p:sldLayoutId id="2147484570" r:id="rId17"/>
    <p:sldLayoutId id="2147484587" r:id="rId18"/>
    <p:sldLayoutId id="2147484588" r:id="rId19"/>
    <p:sldLayoutId id="2147484589" r:id="rId2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0063A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063AF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63A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0063AF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0063AF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0063A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krakow.pl/panoramy/?_ga=2.48757026.547814341.1648465292-385578613.1563454959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umk-gd.maps.arcgis.com/apps/webappviewer3d/index.html?id=26a5ddcfe57742ffbe8ac2d4c3a4ef93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ykrak.typepad.com/blog/2018/04/akt-lokacyjny-miasta-krakowa-1257.html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prawo.pl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krakow.pl/odwiedz_krakow/1177,artykul,trzy_dni_w_krakowie.html" TargetMode="Externa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Krak%C3%B3w_113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E6FC1F-5759-4650-A881-C20997D36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4826" y="4659663"/>
            <a:ext cx="10519794" cy="596900"/>
          </a:xfrm>
        </p:spPr>
        <p:txBody>
          <a:bodyPr/>
          <a:lstStyle/>
          <a:p>
            <a:pPr>
              <a:defRPr/>
            </a:pPr>
            <a:r>
              <a:rPr lang="pl-PL" altLang="pl-PL" sz="3600" b="1" dirty="0">
                <a:latin typeface="Lato" panose="020F0502020204030203" pitchFamily="34" charset="-18"/>
              </a:rPr>
              <a:t>KRAKÓW SIĘ ZMIENIA</a:t>
            </a:r>
            <a:br>
              <a:rPr lang="pl-PL" altLang="pl-PL" sz="2400" b="1" dirty="0">
                <a:latin typeface="Lato" panose="020F0502020204030203" pitchFamily="34" charset="-18"/>
              </a:rPr>
            </a:br>
            <a:endParaRPr lang="pl-PL" sz="2400" dirty="0"/>
          </a:p>
        </p:txBody>
      </p:sp>
      <p:sp>
        <p:nvSpPr>
          <p:cNvPr id="20483" name="Podtytuł 2">
            <a:extLst>
              <a:ext uri="{FF2B5EF4-FFF2-40B4-BE49-F238E27FC236}">
                <a16:creationId xmlns:a16="http://schemas.microsoft.com/office/drawing/2014/main" id="{931A50A8-15A5-4E86-ACEC-90BAB21EFA8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702577" y="5244840"/>
            <a:ext cx="10786845" cy="10642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pl-PL" altLang="pl-PL" sz="4400" b="1" dirty="0">
                <a:latin typeface="Lato" panose="020F0502020204030203" pitchFamily="34" charset="-18"/>
              </a:rPr>
              <a:t>ZARZĄDZANIE PRZESTRZENĄ MIEJSKĄ</a:t>
            </a:r>
            <a:endParaRPr lang="pl-PL" altLang="pl-PL" sz="4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4">
            <a:extLst>
              <a:ext uri="{FF2B5EF4-FFF2-40B4-BE49-F238E27FC236}">
                <a16:creationId xmlns:a16="http://schemas.microsoft.com/office/drawing/2014/main" id="{9D87C68E-8397-4C13-B750-F94A48317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7993" y="505378"/>
            <a:ext cx="895014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</a:pPr>
            <a:r>
              <a:rPr lang="pl-PL" altLang="pl-PL" sz="3200" b="1" dirty="0">
                <a:solidFill>
                  <a:schemeClr val="tx2"/>
                </a:solidFill>
                <a:latin typeface="Lato" panose="020F0502020204030203" pitchFamily="34" charset="-18"/>
              </a:rPr>
              <a:t>Decyzje jako narzędzie  poprawy jakości życia</a:t>
            </a:r>
          </a:p>
        </p:txBody>
      </p:sp>
      <p:sp>
        <p:nvSpPr>
          <p:cNvPr id="3" name="pole tekstowe 10">
            <a:extLst>
              <a:ext uri="{FF2B5EF4-FFF2-40B4-BE49-F238E27FC236}">
                <a16:creationId xmlns:a16="http://schemas.microsoft.com/office/drawing/2014/main" id="{AA2D9E8B-2860-4CFF-8CD7-246126ABA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315" y="1119579"/>
            <a:ext cx="10754819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l-PL" altLang="pl-PL" sz="1800" dirty="0">
                <a:solidFill>
                  <a:schemeClr val="tx2"/>
                </a:solidFill>
                <a:latin typeface="Lato" panose="020F0502020204030203" pitchFamily="34" charset="-18"/>
                <a:ea typeface="+mj-ea"/>
                <a:cs typeface="+mj-cs"/>
              </a:rPr>
              <a:t>Istotnym zagadnieniem rozważanym w ramach procedur wydawania decyzji </a:t>
            </a:r>
            <a:r>
              <a:rPr lang="pl-PL" altLang="pl-PL" sz="1800" dirty="0" err="1">
                <a:solidFill>
                  <a:schemeClr val="tx2"/>
                </a:solidFill>
                <a:latin typeface="Lato" panose="020F0502020204030203" pitchFamily="34" charset="-18"/>
                <a:ea typeface="+mj-ea"/>
                <a:cs typeface="+mj-cs"/>
              </a:rPr>
              <a:t>WZiZT</a:t>
            </a:r>
            <a:r>
              <a:rPr lang="pl-PL" altLang="pl-PL" sz="1800" dirty="0">
                <a:solidFill>
                  <a:schemeClr val="tx2"/>
                </a:solidFill>
                <a:latin typeface="Lato" panose="020F0502020204030203" pitchFamily="34" charset="-18"/>
                <a:ea typeface="+mj-ea"/>
                <a:cs typeface="+mj-cs"/>
              </a:rPr>
              <a:t>  jest jakość życia mieszkańców Krakowa, która zależna jest m.in. od nasycenia miasta </a:t>
            </a:r>
            <a:r>
              <a:rPr lang="pl-PL" altLang="pl-PL" b="1" dirty="0">
                <a:solidFill>
                  <a:srgbClr val="0070C0"/>
                </a:solidFill>
                <a:latin typeface="Lato" panose="020F0502020204030203" pitchFamily="34" charset="-18"/>
                <a:ea typeface="+mj-ea"/>
                <a:cs typeface="+mj-cs"/>
              </a:rPr>
              <a:t>terenami zielonymi</a:t>
            </a:r>
            <a:r>
              <a:rPr lang="pl-PL" altLang="pl-PL" sz="1800" dirty="0">
                <a:solidFill>
                  <a:schemeClr val="tx2"/>
                </a:solidFill>
                <a:latin typeface="Lato" panose="020F0502020204030203" pitchFamily="34" charset="-18"/>
                <a:ea typeface="+mj-ea"/>
                <a:cs typeface="+mj-cs"/>
              </a:rPr>
              <a:t>, które:</a:t>
            </a:r>
            <a:endParaRPr lang="pl-PL" altLang="pl-PL" sz="1800" dirty="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4" name="Tytuł 4">
            <a:extLst>
              <a:ext uri="{FF2B5EF4-FFF2-40B4-BE49-F238E27FC236}">
                <a16:creationId xmlns:a16="http://schemas.microsoft.com/office/drawing/2014/main" id="{BCCD9E67-D780-49C2-96B3-3E6E21DEB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315" y="1746221"/>
            <a:ext cx="4356100" cy="74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pl-PL" altLang="pl-PL" sz="1400" dirty="0">
                <a:solidFill>
                  <a:schemeClr val="tx2"/>
                </a:solidFill>
                <a:latin typeface="Lato" panose="020F0502020204030203" pitchFamily="34" charset="-18"/>
              </a:rPr>
              <a:t>zapewniają kontakt z naturą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pl-PL" altLang="pl-PL" sz="1400" dirty="0">
                <a:solidFill>
                  <a:schemeClr val="tx2"/>
                </a:solidFill>
                <a:latin typeface="Lato" panose="020F0502020204030203" pitchFamily="34" charset="-18"/>
              </a:rPr>
              <a:t>ograniczają negatywne skutki deszczy nawalnych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pl-PL" altLang="pl-PL" sz="1400" dirty="0">
                <a:solidFill>
                  <a:schemeClr val="tx2"/>
                </a:solidFill>
                <a:latin typeface="Lato" panose="020F0502020204030203" pitchFamily="34" charset="-18"/>
              </a:rPr>
              <a:t>ograniczają letnie przegrzewanie miasta</a:t>
            </a:r>
          </a:p>
        </p:txBody>
      </p:sp>
      <p:pic>
        <p:nvPicPr>
          <p:cNvPr id="5" name="Obraz 10">
            <a:extLst>
              <a:ext uri="{FF2B5EF4-FFF2-40B4-BE49-F238E27FC236}">
                <a16:creationId xmlns:a16="http://schemas.microsoft.com/office/drawing/2014/main" id="{E3417B55-94FC-40CF-9212-86440F370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9" t="19598" r="13892" b="31236"/>
          <a:stretch>
            <a:fillRect/>
          </a:stretch>
        </p:blipFill>
        <p:spPr bwMode="auto">
          <a:xfrm>
            <a:off x="663315" y="2533820"/>
            <a:ext cx="4609858" cy="253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1">
            <a:extLst>
              <a:ext uri="{FF2B5EF4-FFF2-40B4-BE49-F238E27FC236}">
                <a16:creationId xmlns:a16="http://schemas.microsoft.com/office/drawing/2014/main" id="{BB137500-794A-4E6E-9073-448B9A620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29" t="34845" r="8557" b="9325"/>
          <a:stretch>
            <a:fillRect/>
          </a:stretch>
        </p:blipFill>
        <p:spPr bwMode="auto">
          <a:xfrm>
            <a:off x="5479709" y="2533820"/>
            <a:ext cx="4836094" cy="253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ytuł 4">
            <a:extLst>
              <a:ext uri="{FF2B5EF4-FFF2-40B4-BE49-F238E27FC236}">
                <a16:creationId xmlns:a16="http://schemas.microsoft.com/office/drawing/2014/main" id="{791E61BE-E8CB-4303-8241-A0C93D4E4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5803" y="4537426"/>
            <a:ext cx="1335097" cy="66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altLang="pl-PL" sz="800" u="sng" dirty="0">
                <a:hlinkClick r:id="rId4"/>
              </a:rPr>
              <a:t>http://krakow.pl/panoramy/?_ga=2.48757026.547814341.1648465292-385578613.1563454959</a:t>
            </a:r>
            <a:endParaRPr lang="pl-PL" altLang="pl-PL" sz="800" dirty="0"/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altLang="pl-PL" sz="800" dirty="0">
                <a:latin typeface="Lato" panose="020F0502020204030203" pitchFamily="34" charset="-18"/>
              </a:rPr>
              <a:t> </a:t>
            </a:r>
          </a:p>
        </p:txBody>
      </p:sp>
      <p:sp>
        <p:nvSpPr>
          <p:cNvPr id="8" name="Tytuł 4">
            <a:extLst>
              <a:ext uri="{FF2B5EF4-FFF2-40B4-BE49-F238E27FC236}">
                <a16:creationId xmlns:a16="http://schemas.microsoft.com/office/drawing/2014/main" id="{197D10A9-6A5B-489C-8981-A04E1B5E6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822" y="5111779"/>
            <a:ext cx="10881789" cy="120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1400" b="1" dirty="0">
                <a:solidFill>
                  <a:schemeClr val="tx2"/>
                </a:solidFill>
                <a:latin typeface="Lato" panose="020F0502020204030203" pitchFamily="34" charset="-18"/>
              </a:rPr>
              <a:t>Takim celom służą:</a:t>
            </a:r>
            <a:br>
              <a:rPr lang="pl-PL" altLang="pl-PL" sz="1400" b="1" dirty="0">
                <a:solidFill>
                  <a:schemeClr val="tx2"/>
                </a:solidFill>
                <a:latin typeface="Lato" panose="020F0502020204030203" pitchFamily="34" charset="-18"/>
              </a:rPr>
            </a:br>
            <a:r>
              <a:rPr lang="pl-PL" altLang="pl-PL" sz="1400" dirty="0">
                <a:solidFill>
                  <a:schemeClr val="tx2"/>
                </a:solidFill>
                <a:latin typeface="Lato" panose="020F0502020204030203" pitchFamily="34" charset="-18"/>
              </a:rPr>
              <a:t>- ochrona cennych terenów zielonych przed zabudową,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1400" dirty="0">
                <a:solidFill>
                  <a:schemeClr val="tx2"/>
                </a:solidFill>
                <a:latin typeface="Lato" panose="020F0502020204030203" pitchFamily="34" charset="-18"/>
              </a:rPr>
              <a:t>- wprowadzanie zieleni w osiedlach mieszkaniowych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1400" dirty="0">
                <a:solidFill>
                  <a:schemeClr val="tx2"/>
                </a:solidFill>
                <a:latin typeface="Lato" panose="020F0502020204030203" pitchFamily="34" charset="-18"/>
              </a:rPr>
              <a:t>- wprowadzenie procedury stosowania ,,dachów zielonych intensywnych’’</a:t>
            </a:r>
            <a:br>
              <a:rPr lang="pl-PL" altLang="pl-PL" sz="1400" dirty="0">
                <a:solidFill>
                  <a:schemeClr val="tx2"/>
                </a:solidFill>
                <a:latin typeface="Lato" panose="020F0502020204030203" pitchFamily="34" charset="-18"/>
              </a:rPr>
            </a:br>
            <a:r>
              <a:rPr lang="pl-PL" altLang="pl-PL" sz="1400" dirty="0">
                <a:latin typeface="Lato" panose="020F0502020204030203" pitchFamily="34" charset="-18"/>
              </a:rPr>
              <a:t>- wprowadzanie obowiązku realizacji miejsc parkingowych  (,,uchwała parkingowa’’), zapobiegającego dzikiemu parkowaniu na zieleńcach</a:t>
            </a:r>
          </a:p>
        </p:txBody>
      </p:sp>
    </p:spTree>
    <p:extLst>
      <p:ext uri="{BB962C8B-B14F-4D97-AF65-F5344CB8AC3E}">
        <p14:creationId xmlns:p14="http://schemas.microsoft.com/office/powerpoint/2010/main" val="1907421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2943ED-F19E-4F3A-A501-1DDFD8795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652" y="4438882"/>
            <a:ext cx="11358693" cy="871348"/>
          </a:xfrm>
        </p:spPr>
        <p:txBody>
          <a:bodyPr/>
          <a:lstStyle/>
          <a:p>
            <a:pPr>
              <a:defRPr/>
            </a:pPr>
            <a:r>
              <a:rPr lang="pl-PL" altLang="pl-PL" sz="3600" b="1" dirty="0">
                <a:latin typeface="Lato" panose="020F0502020204030203" pitchFamily="34" charset="-18"/>
              </a:rPr>
              <a:t>PLANOWANIE PRZESTRZENNE</a:t>
            </a:r>
            <a:endParaRPr lang="pl-PL" sz="3600" dirty="0"/>
          </a:p>
        </p:txBody>
      </p:sp>
      <p:sp>
        <p:nvSpPr>
          <p:cNvPr id="21507" name="Podtytuł 2">
            <a:extLst>
              <a:ext uri="{FF2B5EF4-FFF2-40B4-BE49-F238E27FC236}">
                <a16:creationId xmlns:a16="http://schemas.microsoft.com/office/drawing/2014/main" id="{C3036827-3ABB-4B9B-81DB-BE5F1F42854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24979" y="5117284"/>
            <a:ext cx="11066476" cy="8713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pl-PL" altLang="pl-PL" sz="5400" b="1" dirty="0">
                <a:latin typeface="Lato" panose="020F0502020204030203" pitchFamily="34" charset="-18"/>
              </a:rPr>
              <a:t>Gdzie wydawane są decyzje </a:t>
            </a:r>
            <a:r>
              <a:rPr lang="pl-PL" altLang="pl-PL" sz="5400" b="1" dirty="0" err="1">
                <a:latin typeface="Lato" panose="020F0502020204030203" pitchFamily="34" charset="-18"/>
              </a:rPr>
              <a:t>WZiZT</a:t>
            </a:r>
            <a:endParaRPr lang="pl-PL" altLang="pl-PL" sz="5400" dirty="0"/>
          </a:p>
        </p:txBody>
      </p:sp>
    </p:spTree>
    <p:extLst>
      <p:ext uri="{BB962C8B-B14F-4D97-AF65-F5344CB8AC3E}">
        <p14:creationId xmlns:p14="http://schemas.microsoft.com/office/powerpoint/2010/main" val="2496465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0">
            <a:extLst>
              <a:ext uri="{FF2B5EF4-FFF2-40B4-BE49-F238E27FC236}">
                <a16:creationId xmlns:a16="http://schemas.microsoft.com/office/drawing/2014/main" id="{6C35BB16-01A1-4FF1-B674-DA781D747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9" y="2312560"/>
            <a:ext cx="10931767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3600" b="1" dirty="0">
              <a:solidFill>
                <a:schemeClr val="tx2"/>
              </a:solidFill>
              <a:latin typeface="Lato" panose="020F0502020204030203" pitchFamily="34" charset="-18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dirty="0">
                <a:solidFill>
                  <a:schemeClr val="tx2"/>
                </a:solidFill>
                <a:latin typeface="Lato" panose="020F0502020204030203" pitchFamily="34" charset="-18"/>
              </a:rPr>
              <a:t>Decyzje jw. Prezydent Miasta Krakowa wydaje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b="1" dirty="0">
                <a:solidFill>
                  <a:srgbClr val="0070C0"/>
                </a:solidFill>
                <a:latin typeface="Lato" panose="020F0502020204030203" pitchFamily="34" charset="-18"/>
              </a:rPr>
              <a:t>NA TERENIE NA KTÓRYM NIE OBOWIĄZUJĄ USTALENIA ŻADNEGO PLANU</a:t>
            </a:r>
            <a:r>
              <a:rPr lang="pl-PL" altLang="pl-PL" b="1" dirty="0">
                <a:solidFill>
                  <a:schemeClr val="tx1">
                    <a:lumMod val="60000"/>
                    <a:lumOff val="40000"/>
                  </a:schemeClr>
                </a:solidFill>
                <a:latin typeface="Lato" panose="020F0502020204030203" pitchFamily="34" charset="-18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dirty="0">
                <a:solidFill>
                  <a:schemeClr val="tx2"/>
                </a:solidFill>
                <a:latin typeface="Lato" panose="020F0502020204030203" pitchFamily="34" charset="-18"/>
              </a:rPr>
              <a:t>miejscowego zagospodarowania przestrzennego.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dirty="0">
              <a:solidFill>
                <a:schemeClr val="tx2"/>
              </a:solidFill>
              <a:latin typeface="Lato" panose="020F0502020204030203" pitchFamily="34" charset="-18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dirty="0">
                <a:solidFill>
                  <a:schemeClr val="tx2"/>
                </a:solidFill>
                <a:latin typeface="Lato" panose="020F0502020204030203" pitchFamily="34" charset="-18"/>
              </a:rPr>
              <a:t>Nie wydaje ich także na terenach zamkniętych (art. 4. ustawy).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 dirty="0">
              <a:latin typeface="Lato" panose="020F0502020204030203" pitchFamily="34" charset="-18"/>
            </a:endParaRPr>
          </a:p>
        </p:txBody>
      </p:sp>
      <p:sp>
        <p:nvSpPr>
          <p:cNvPr id="3" name="Tytuł 4">
            <a:extLst>
              <a:ext uri="{FF2B5EF4-FFF2-40B4-BE49-F238E27FC236}">
                <a16:creationId xmlns:a16="http://schemas.microsoft.com/office/drawing/2014/main" id="{E7C4A238-6E79-420D-94DC-3108EAE22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8738" y="615076"/>
            <a:ext cx="5772538" cy="148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l-PL" altLang="pl-PL" sz="3600" b="1" dirty="0">
                <a:solidFill>
                  <a:schemeClr val="tx2"/>
                </a:solidFill>
                <a:latin typeface="Lato" panose="020F0502020204030203" pitchFamily="34" charset="-18"/>
              </a:rPr>
              <a:t>Obszar miasta na którym wydawane są decyzje</a:t>
            </a:r>
            <a:br>
              <a:rPr lang="pl-PL" altLang="pl-PL" sz="3600" b="1" dirty="0">
                <a:solidFill>
                  <a:schemeClr val="tx2"/>
                </a:solidFill>
                <a:latin typeface="Lato" panose="020F0502020204030203" pitchFamily="34" charset="-18"/>
              </a:rPr>
            </a:br>
            <a:r>
              <a:rPr lang="pl-PL" altLang="pl-PL" sz="3600" b="1" dirty="0">
                <a:solidFill>
                  <a:schemeClr val="tx2"/>
                </a:solidFill>
                <a:latin typeface="Lato" panose="020F0502020204030203" pitchFamily="34" charset="-18"/>
              </a:rPr>
              <a:t>WZ i ULICP</a:t>
            </a:r>
          </a:p>
          <a:p>
            <a:pPr algn="ctr" defTabSz="914400">
              <a:spcBef>
                <a:spcPct val="0"/>
              </a:spcBef>
              <a:buFontTx/>
              <a:buNone/>
            </a:pPr>
            <a:endParaRPr lang="pl-PL" altLang="pl-PL" sz="3600" b="1" dirty="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49202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0">
            <a:extLst>
              <a:ext uri="{FF2B5EF4-FFF2-40B4-BE49-F238E27FC236}">
                <a16:creationId xmlns:a16="http://schemas.microsoft.com/office/drawing/2014/main" id="{7AF68F5E-BB6B-4562-9AEA-0C593B696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9689" y="481158"/>
            <a:ext cx="86407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3200" b="1" dirty="0">
                <a:solidFill>
                  <a:schemeClr val="tx2"/>
                </a:solidFill>
                <a:latin typeface="Lato" panose="020F0502020204030203" pitchFamily="34" charset="-18"/>
              </a:rPr>
              <a:t>Obecnie planami pokrytych jest około 72% powierzchni miasta.</a:t>
            </a:r>
            <a:endParaRPr lang="pl-PL" altLang="pl-PL" sz="3200" dirty="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pic>
        <p:nvPicPr>
          <p:cNvPr id="3" name="Obraz 4">
            <a:extLst>
              <a:ext uri="{FF2B5EF4-FFF2-40B4-BE49-F238E27FC236}">
                <a16:creationId xmlns:a16="http://schemas.microsoft.com/office/drawing/2014/main" id="{0BADE976-8404-4F67-A235-BAFBABFCE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6402" r="65750" b="8002"/>
          <a:stretch>
            <a:fillRect/>
          </a:stretch>
        </p:blipFill>
        <p:spPr bwMode="auto">
          <a:xfrm>
            <a:off x="6335948" y="1642960"/>
            <a:ext cx="4544573" cy="454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10">
            <a:extLst>
              <a:ext uri="{FF2B5EF4-FFF2-40B4-BE49-F238E27FC236}">
                <a16:creationId xmlns:a16="http://schemas.microsoft.com/office/drawing/2014/main" id="{D11900F7-F998-4FB9-9EEB-CAFF2FE53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620" y="2364334"/>
            <a:ext cx="510943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Decyzje</a:t>
            </a:r>
            <a:r>
              <a:rPr lang="pl-PL" altLang="pl-PL" sz="2400" b="1" dirty="0">
                <a:latin typeface="Lato" panose="020F0502020204030203" pitchFamily="34" charset="-18"/>
              </a:rPr>
              <a:t> </a:t>
            </a:r>
            <a:r>
              <a:rPr lang="pl-PL" altLang="pl-PL" sz="2400" b="1" dirty="0">
                <a:solidFill>
                  <a:srgbClr val="0070C0"/>
                </a:solidFill>
                <a:latin typeface="Lato" panose="020F0502020204030203" pitchFamily="34" charset="-18"/>
              </a:rPr>
              <a:t>WZ i ULICP </a:t>
            </a:r>
            <a:r>
              <a:rPr lang="pl-PL" alt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wydawane są już tylko na terenach stanowiących około</a:t>
            </a:r>
            <a:r>
              <a:rPr lang="pl-PL" altLang="pl-PL" sz="2400" b="1" dirty="0">
                <a:latin typeface="Lato" panose="020F0502020204030203" pitchFamily="34" charset="-18"/>
              </a:rPr>
              <a:t> </a:t>
            </a:r>
            <a:r>
              <a:rPr lang="pl-PL" altLang="pl-PL" sz="2400" b="1" dirty="0">
                <a:solidFill>
                  <a:srgbClr val="0070C0"/>
                </a:solidFill>
                <a:latin typeface="Lato" panose="020F0502020204030203" pitchFamily="34" charset="-18"/>
              </a:rPr>
              <a:t>25%</a:t>
            </a:r>
            <a:r>
              <a:rPr lang="pl-PL" altLang="pl-PL" sz="2400" b="1" dirty="0">
                <a:latin typeface="Lato" panose="020F0502020204030203" pitchFamily="34" charset="-18"/>
              </a:rPr>
              <a:t> </a:t>
            </a:r>
            <a:r>
              <a:rPr lang="pl-PL" alt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powierzchni miasta.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 dirty="0">
              <a:latin typeface="Lato" panose="020F0502020204030203" pitchFamily="34" charset="-18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9CEE9E9-A4E3-4974-A205-276E25D6D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303" y="3916210"/>
            <a:ext cx="511175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l-PL" alt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Część terenów miasta – to </a:t>
            </a:r>
            <a:br>
              <a:rPr lang="pl-PL" alt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</a:br>
            <a:r>
              <a:rPr lang="pl-PL" alt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,,</a:t>
            </a:r>
            <a:r>
              <a:rPr lang="pl-PL" altLang="pl-PL" sz="2400" b="1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-18"/>
              </a:rPr>
              <a:t>tereny zamknięte</a:t>
            </a:r>
            <a:r>
              <a:rPr lang="pl-PL" alt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’’, na których Prezydent Miasta nie wydaje</a:t>
            </a:r>
            <a:br>
              <a:rPr lang="pl-PL" alt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</a:br>
            <a:r>
              <a:rPr lang="pl-PL" alt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decyzji WZIZT.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pl-PL" altLang="pl-PL" sz="1800" dirty="0">
              <a:latin typeface="Lato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72853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0">
            <a:extLst>
              <a:ext uri="{FF2B5EF4-FFF2-40B4-BE49-F238E27FC236}">
                <a16:creationId xmlns:a16="http://schemas.microsoft.com/office/drawing/2014/main" id="{B57DBD08-1819-4AEB-90D4-1120875C1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1085" y="498839"/>
            <a:ext cx="541210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chemeClr val="tx2"/>
                </a:solidFill>
                <a:latin typeface="Lato" panose="020F0502020204030203" pitchFamily="34" charset="-18"/>
              </a:rPr>
              <a:t>Pokrycie miasta planami</a:t>
            </a:r>
            <a:endParaRPr lang="pl-PL" altLang="pl-PL" sz="1800" dirty="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pic>
        <p:nvPicPr>
          <p:cNvPr id="3" name="Obraz 1">
            <a:extLst>
              <a:ext uri="{FF2B5EF4-FFF2-40B4-BE49-F238E27FC236}">
                <a16:creationId xmlns:a16="http://schemas.microsoft.com/office/drawing/2014/main" id="{BA3E9AD1-C965-4F92-8FA5-2408AA37C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987" y="1262723"/>
            <a:ext cx="8339865" cy="497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774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0">
            <a:extLst>
              <a:ext uri="{FF2B5EF4-FFF2-40B4-BE49-F238E27FC236}">
                <a16:creationId xmlns:a16="http://schemas.microsoft.com/office/drawing/2014/main" id="{5233139E-FE57-48D3-BC7B-0EC94451C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6913" y="672794"/>
            <a:ext cx="8758238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b="1" dirty="0">
                <a:solidFill>
                  <a:schemeClr val="tx2"/>
                </a:solidFill>
                <a:latin typeface="Lato" panose="020F0502020204030203" pitchFamily="34" charset="-18"/>
              </a:rPr>
              <a:t>Zmniejszająca się ilość spraw </a:t>
            </a:r>
            <a:r>
              <a:rPr lang="pl-PL" altLang="pl-PL" b="1" dirty="0" err="1">
                <a:solidFill>
                  <a:schemeClr val="tx2"/>
                </a:solidFill>
                <a:latin typeface="Lato" panose="020F0502020204030203" pitchFamily="34" charset="-18"/>
              </a:rPr>
              <a:t>WZiZT</a:t>
            </a:r>
            <a:r>
              <a:rPr lang="pl-PL" altLang="pl-PL" b="1" dirty="0">
                <a:solidFill>
                  <a:schemeClr val="tx2"/>
                </a:solidFill>
                <a:latin typeface="Lato" panose="020F0502020204030203" pitchFamily="34" charset="-18"/>
              </a:rPr>
              <a:t> na przestrzeni lat w związku z uchwalaniem planów miejscowych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 dirty="0">
              <a:latin typeface="Lato" panose="020F0502020204030203" pitchFamily="34" charset="-18"/>
            </a:endParaRPr>
          </a:p>
        </p:txBody>
      </p:sp>
      <p:graphicFrame>
        <p:nvGraphicFramePr>
          <p:cNvPr id="3" name="Wykres 4">
            <a:extLst>
              <a:ext uri="{FF2B5EF4-FFF2-40B4-BE49-F238E27FC236}">
                <a16:creationId xmlns:a16="http://schemas.microsoft.com/office/drawing/2014/main" id="{46BAA628-E581-4421-887A-A532EE7284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6746551"/>
              </p:ext>
            </p:extLst>
          </p:nvPr>
        </p:nvGraphicFramePr>
        <p:xfrm>
          <a:off x="696286" y="1921865"/>
          <a:ext cx="10679186" cy="4178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Chart" r:id="rId3" imgW="8718036" imgH="3273836" progId="Excel.Chart.8">
                  <p:embed/>
                </p:oleObj>
              </mc:Choice>
              <mc:Fallback>
                <p:oleObj name="Chart" r:id="rId3" imgW="8718036" imgH="3273836" progId="Excel.Chart.8">
                  <p:embed/>
                  <p:pic>
                    <p:nvPicPr>
                      <p:cNvPr id="22535" name="Wykres 4">
                        <a:extLst>
                          <a:ext uri="{FF2B5EF4-FFF2-40B4-BE49-F238E27FC236}">
                            <a16:creationId xmlns:a16="http://schemas.microsoft.com/office/drawing/2014/main" id="{6CF3E4D2-920E-440F-ADCA-11883B2F4E5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286" y="1921865"/>
                        <a:ext cx="10679186" cy="41784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4743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2943ED-F19E-4F3A-A501-1DDFD8795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652" y="4438882"/>
            <a:ext cx="11358693" cy="871348"/>
          </a:xfrm>
        </p:spPr>
        <p:txBody>
          <a:bodyPr/>
          <a:lstStyle/>
          <a:p>
            <a:pPr>
              <a:defRPr/>
            </a:pPr>
            <a:r>
              <a:rPr lang="pl-PL" altLang="pl-PL" sz="3600" b="1" dirty="0">
                <a:latin typeface="Lato" panose="020F0502020204030203" pitchFamily="34" charset="-18"/>
              </a:rPr>
              <a:t>PLANOWANIE PRZESTRZENNE</a:t>
            </a:r>
            <a:endParaRPr lang="pl-PL" sz="3600" dirty="0"/>
          </a:p>
        </p:txBody>
      </p:sp>
      <p:sp>
        <p:nvSpPr>
          <p:cNvPr id="21507" name="Podtytuł 2">
            <a:extLst>
              <a:ext uri="{FF2B5EF4-FFF2-40B4-BE49-F238E27FC236}">
                <a16:creationId xmlns:a16="http://schemas.microsoft.com/office/drawing/2014/main" id="{C3036827-3ABB-4B9B-81DB-BE5F1F42854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24979" y="5117284"/>
            <a:ext cx="11066476" cy="8713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br>
              <a:rPr lang="pl-PL" altLang="pl-PL" sz="2400" b="1" dirty="0">
                <a:latin typeface="Lato" panose="020F0502020204030203" pitchFamily="34" charset="-18"/>
              </a:rPr>
            </a:br>
            <a:r>
              <a:rPr lang="pl-PL" altLang="pl-PL" sz="5400" b="1" dirty="0">
                <a:latin typeface="Lato" panose="020F0502020204030203" pitchFamily="34" charset="-18"/>
              </a:rPr>
              <a:t>decyzje </a:t>
            </a:r>
            <a:r>
              <a:rPr lang="pl-PL" altLang="pl-PL" sz="5400" b="1" dirty="0" err="1">
                <a:latin typeface="Lato" panose="020F0502020204030203" pitchFamily="34" charset="-18"/>
              </a:rPr>
              <a:t>WZiZT</a:t>
            </a:r>
            <a:r>
              <a:rPr lang="pl-PL" altLang="pl-PL" sz="5400" b="1" dirty="0">
                <a:latin typeface="Lato" panose="020F0502020204030203" pitchFamily="34" charset="-18"/>
              </a:rPr>
              <a:t> - przykłady</a:t>
            </a:r>
            <a:endParaRPr lang="pl-PL" altLang="pl-PL" sz="5400" dirty="0"/>
          </a:p>
        </p:txBody>
      </p:sp>
    </p:spTree>
    <p:extLst>
      <p:ext uri="{BB962C8B-B14F-4D97-AF65-F5344CB8AC3E}">
        <p14:creationId xmlns:p14="http://schemas.microsoft.com/office/powerpoint/2010/main" val="2970607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28C169B-2619-450A-B913-FAB3D0708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5549" y="558939"/>
            <a:ext cx="3478213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chemeClr val="tx2"/>
                </a:solidFill>
                <a:latin typeface="Lato" panose="020F0502020204030203" pitchFamily="34" charset="-18"/>
              </a:rPr>
              <a:t>Decyzje </a:t>
            </a:r>
            <a:r>
              <a:rPr lang="pl-PL" altLang="pl-PL" sz="3600" b="1" dirty="0" err="1">
                <a:solidFill>
                  <a:schemeClr val="tx2"/>
                </a:solidFill>
                <a:latin typeface="Lato" panose="020F0502020204030203" pitchFamily="34" charset="-18"/>
              </a:rPr>
              <a:t>WZiZT</a:t>
            </a:r>
            <a:endParaRPr lang="pl-PL" altLang="pl-PL" sz="3600" b="1" dirty="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6" name="Tytuł 4">
            <a:extLst>
              <a:ext uri="{FF2B5EF4-FFF2-40B4-BE49-F238E27FC236}">
                <a16:creationId xmlns:a16="http://schemas.microsoft.com/office/drawing/2014/main" id="{1526FEB4-C814-4CC0-8EB3-27C2129A39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5768" y="1097473"/>
            <a:ext cx="10620463" cy="714375"/>
          </a:xfrm>
        </p:spPr>
        <p:txBody>
          <a:bodyPr/>
          <a:lstStyle/>
          <a:p>
            <a:pPr algn="just"/>
            <a:r>
              <a:rPr lang="pl-PL" altLang="pl-PL" sz="2000" dirty="0">
                <a:solidFill>
                  <a:schemeClr val="tx2"/>
                </a:solidFill>
                <a:latin typeface="Lato" panose="020F0502020204030203" pitchFamily="34" charset="-18"/>
              </a:rPr>
              <a:t>Wydanych zostało wiele decyzji </a:t>
            </a:r>
            <a:r>
              <a:rPr lang="pl-PL" altLang="pl-PL" sz="2000" b="1" dirty="0" err="1">
                <a:solidFill>
                  <a:srgbClr val="0070C0"/>
                </a:solidFill>
                <a:latin typeface="Lato" panose="020F0502020204030203" pitchFamily="34" charset="-18"/>
              </a:rPr>
              <a:t>WZiZT</a:t>
            </a:r>
            <a:r>
              <a:rPr lang="pl-PL" altLang="pl-PL" sz="2000" dirty="0">
                <a:solidFill>
                  <a:schemeClr val="tx2"/>
                </a:solidFill>
                <a:latin typeface="Lato" panose="020F0502020204030203" pitchFamily="34" charset="-18"/>
              </a:rPr>
              <a:t>, na bazie których mogą być realizowane – potrzebne miastu i jego mieszkańcom – inwestycje.</a:t>
            </a:r>
          </a:p>
        </p:txBody>
      </p:sp>
      <p:pic>
        <p:nvPicPr>
          <p:cNvPr id="7" name="Obraz 9">
            <a:extLst>
              <a:ext uri="{FF2B5EF4-FFF2-40B4-BE49-F238E27FC236}">
                <a16:creationId xmlns:a16="http://schemas.microsoft.com/office/drawing/2014/main" id="{BC657A04-E420-4955-BF19-4F4BF1D8B0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6" t="7525" b="7393"/>
          <a:stretch/>
        </p:blipFill>
        <p:spPr bwMode="auto">
          <a:xfrm>
            <a:off x="838383" y="1848732"/>
            <a:ext cx="7047166" cy="363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ytuł 4">
            <a:extLst>
              <a:ext uri="{FF2B5EF4-FFF2-40B4-BE49-F238E27FC236}">
                <a16:creationId xmlns:a16="http://schemas.microsoft.com/office/drawing/2014/main" id="{5117F8EA-3358-4FB0-B6B8-AF7A6730E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444" y="4876800"/>
            <a:ext cx="347927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l-PL" altLang="pl-PL" sz="800" u="sng" dirty="0">
                <a:hlinkClick r:id="rId3"/>
              </a:rPr>
              <a:t>http://umk-gd.maps.arcgis.com/apps/webappviewer3d/index.html?id=26a5ddcfe57742ffbe8ac2d4c3a4ef93</a:t>
            </a:r>
            <a:endParaRPr lang="pl-PL" altLang="pl-PL" sz="800" dirty="0">
              <a:latin typeface="Lato" panose="020F0502020204030203" pitchFamily="34" charset="-18"/>
            </a:endParaRPr>
          </a:p>
        </p:txBody>
      </p:sp>
      <p:sp>
        <p:nvSpPr>
          <p:cNvPr id="9" name="pole tekstowe 10">
            <a:extLst>
              <a:ext uri="{FF2B5EF4-FFF2-40B4-BE49-F238E27FC236}">
                <a16:creationId xmlns:a16="http://schemas.microsoft.com/office/drawing/2014/main" id="{7B5A43BF-0A13-4E5F-90A1-5F63C4492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767" y="5591175"/>
            <a:ext cx="108078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dirty="0">
                <a:solidFill>
                  <a:schemeClr val="tx2"/>
                </a:solidFill>
                <a:latin typeface="Lato" panose="020F0502020204030203" pitchFamily="34" charset="-18"/>
              </a:rPr>
              <a:t>Celem uniknięcia dyskusji o preferowaniu niektórych inwestorów prywatnych, na kolejnych planszach pokazano kilka inwestycji, dla których wydano decyzje</a:t>
            </a:r>
            <a:r>
              <a:rPr lang="pl-PL" altLang="pl-PL" sz="2000" dirty="0">
                <a:latin typeface="Lato" panose="020F0502020204030203" pitchFamily="34" charset="-18"/>
              </a:rPr>
              <a:t> </a:t>
            </a:r>
            <a:r>
              <a:rPr lang="pl-PL" altLang="pl-PL" sz="2000" b="1" dirty="0">
                <a:solidFill>
                  <a:srgbClr val="0070C0"/>
                </a:solidFill>
                <a:latin typeface="Lato" panose="020F0502020204030203" pitchFamily="34" charset="-18"/>
              </a:rPr>
              <a:t>ULICP</a:t>
            </a:r>
            <a:r>
              <a:rPr lang="pl-PL" altLang="pl-PL" sz="2000" dirty="0">
                <a:latin typeface="Lato" panose="020F0502020204030203" pitchFamily="34" charset="-18"/>
              </a:rPr>
              <a:t>. </a:t>
            </a:r>
            <a:endParaRPr lang="pl-PL" altLang="pl-PL" sz="1800" dirty="0">
              <a:latin typeface="Lato" panose="020F0502020204030203" pitchFamily="34" charset="-1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zawartości 1">
            <a:extLst>
              <a:ext uri="{FF2B5EF4-FFF2-40B4-BE49-F238E27FC236}">
                <a16:creationId xmlns:a16="http://schemas.microsoft.com/office/drawing/2014/main" id="{CDFD5022-C8CE-48AB-A151-A825BFDA66B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8156206" y="1345598"/>
            <a:ext cx="3479322" cy="9611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pl-PL" altLang="pl-PL" dirty="0"/>
              <a:t>Rozbudowa nowej siedziby Szpitala Uniwersyteckiego</a:t>
            </a:r>
            <a:br>
              <a:rPr lang="pl-PL" altLang="pl-PL" dirty="0"/>
            </a:br>
            <a:r>
              <a:rPr lang="pl-PL" altLang="pl-PL" dirty="0">
                <a:solidFill>
                  <a:schemeClr val="tx2"/>
                </a:solidFill>
              </a:rPr>
              <a:t>w Prokocimiu</a:t>
            </a: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75BBCA89-F90B-4601-9D1B-F8C8A36D00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94707" y="667302"/>
            <a:ext cx="3479321" cy="536575"/>
          </a:xfrm>
        </p:spPr>
        <p:txBody>
          <a:bodyPr/>
          <a:lstStyle/>
          <a:p>
            <a:pPr algn="ctr"/>
            <a:r>
              <a:rPr lang="pl-PL" altLang="pl-PL" sz="3600" b="1" dirty="0">
                <a:solidFill>
                  <a:schemeClr val="tx2"/>
                </a:solidFill>
                <a:latin typeface="Lato" panose="020F0502020204030203" pitchFamily="34" charset="-18"/>
              </a:rPr>
              <a:t>Decyzje ULICP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4629E25-6812-42F8-8AA1-6359D28E41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5" t="14831" r="71927" b="19064"/>
          <a:stretch/>
        </p:blipFill>
        <p:spPr>
          <a:xfrm>
            <a:off x="556472" y="1203877"/>
            <a:ext cx="6457316" cy="505735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26EBBF6-A585-4B8D-943A-1AC007E260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2" t="11878" r="65252" b="10552"/>
          <a:stretch/>
        </p:blipFill>
        <p:spPr>
          <a:xfrm>
            <a:off x="7145310" y="2540781"/>
            <a:ext cx="4423106" cy="338754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Symbol zastępczy zawartości 2">
            <a:extLst>
              <a:ext uri="{FF2B5EF4-FFF2-40B4-BE49-F238E27FC236}">
                <a16:creationId xmlns:a16="http://schemas.microsoft.com/office/drawing/2014/main" id="{B7ABF43A-427A-4096-968B-18B20CE03FF3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553324" y="1161630"/>
            <a:ext cx="5763586" cy="963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pl-PL" altLang="pl-PL" dirty="0">
                <a:solidFill>
                  <a:schemeClr val="tx2"/>
                </a:solidFill>
              </a:rPr>
              <a:t>KS </a:t>
            </a:r>
            <a:r>
              <a:rPr lang="pl-PL" altLang="pl-PL" dirty="0" err="1">
                <a:solidFill>
                  <a:schemeClr val="tx2"/>
                </a:solidFill>
              </a:rPr>
              <a:t>Clepardia</a:t>
            </a:r>
            <a:r>
              <a:rPr lang="pl-PL" altLang="pl-PL" dirty="0">
                <a:solidFill>
                  <a:schemeClr val="tx2"/>
                </a:solidFill>
              </a:rPr>
              <a:t> </a:t>
            </a:r>
            <a:r>
              <a:rPr lang="pl-PL" altLang="pl-PL" dirty="0"/>
              <a:t>- budowa budynku krytej pływalni, budynku hali dla </a:t>
            </a:r>
            <a:r>
              <a:rPr lang="pl-PL" altLang="pl-PL" dirty="0" err="1"/>
              <a:t>skate</a:t>
            </a:r>
            <a:r>
              <a:rPr lang="pl-PL" altLang="pl-PL" dirty="0"/>
              <a:t>-parku, przebudowa basenów otwartych</a:t>
            </a: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75BBCA89-F90B-4601-9D1B-F8C8A36D00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33140" y="536574"/>
            <a:ext cx="3563938" cy="536575"/>
          </a:xfrm>
        </p:spPr>
        <p:txBody>
          <a:bodyPr/>
          <a:lstStyle/>
          <a:p>
            <a:pPr algn="ctr"/>
            <a:r>
              <a:rPr lang="pl-PL" altLang="pl-PL" sz="3600" b="1" dirty="0">
                <a:solidFill>
                  <a:schemeClr val="tx2"/>
                </a:solidFill>
                <a:latin typeface="Lato" panose="020F0502020204030203" pitchFamily="34" charset="-18"/>
              </a:rPr>
              <a:t>Decyzje ULICP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15B4508-D4CD-4376-B773-06558F4AE2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3" t="16925" r="72803" b="14561"/>
          <a:stretch/>
        </p:blipFill>
        <p:spPr>
          <a:xfrm>
            <a:off x="553324" y="2125155"/>
            <a:ext cx="5352525" cy="411512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59AAE74-65E9-48A5-B8F5-5D816B3F60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59" t="21066" r="58509" b="15206"/>
          <a:stretch/>
        </p:blipFill>
        <p:spPr>
          <a:xfrm>
            <a:off x="6579764" y="1314036"/>
            <a:ext cx="5017314" cy="240249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5B79395-A612-4BC6-A0F1-F77F16F7EA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36" t="11408" r="64702" b="41335"/>
          <a:stretch/>
        </p:blipFill>
        <p:spPr>
          <a:xfrm>
            <a:off x="6512652" y="3947182"/>
            <a:ext cx="5017314" cy="223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52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2943ED-F19E-4F3A-A501-1DDFD8795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652" y="4438882"/>
            <a:ext cx="11358693" cy="871348"/>
          </a:xfrm>
        </p:spPr>
        <p:txBody>
          <a:bodyPr/>
          <a:lstStyle/>
          <a:p>
            <a:pPr>
              <a:defRPr/>
            </a:pPr>
            <a:r>
              <a:rPr lang="pl-PL" altLang="pl-PL" sz="3600" b="1" dirty="0">
                <a:latin typeface="Lato" panose="020F0502020204030203" pitchFamily="34" charset="-18"/>
              </a:rPr>
              <a:t>PLANOWANIE PRZESTRZENNE</a:t>
            </a:r>
            <a:endParaRPr lang="pl-PL" sz="3600" dirty="0"/>
          </a:p>
        </p:txBody>
      </p:sp>
      <p:sp>
        <p:nvSpPr>
          <p:cNvPr id="21507" name="Podtytuł 2">
            <a:extLst>
              <a:ext uri="{FF2B5EF4-FFF2-40B4-BE49-F238E27FC236}">
                <a16:creationId xmlns:a16="http://schemas.microsoft.com/office/drawing/2014/main" id="{C3036827-3ABB-4B9B-81DB-BE5F1F42854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24979" y="5117284"/>
            <a:ext cx="11066476" cy="8713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br>
              <a:rPr lang="pl-PL" altLang="pl-PL" sz="2400" b="1" dirty="0">
                <a:latin typeface="Lato" panose="020F0502020204030203" pitchFamily="34" charset="-18"/>
              </a:rPr>
            </a:br>
            <a:r>
              <a:rPr lang="pl-PL" altLang="pl-PL" sz="5400" b="1" dirty="0">
                <a:latin typeface="Lato" panose="020F0502020204030203" pitchFamily="34" charset="-18"/>
              </a:rPr>
              <a:t>decyzje WZ,  ULICP.</a:t>
            </a:r>
            <a:endParaRPr lang="pl-PL" altLang="pl-PL" sz="5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zawartości 1">
            <a:extLst>
              <a:ext uri="{FF2B5EF4-FFF2-40B4-BE49-F238E27FC236}">
                <a16:creationId xmlns:a16="http://schemas.microsoft.com/office/drawing/2014/main" id="{CDFD5022-C8CE-48AB-A151-A825BFDA66B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684577" y="4836918"/>
            <a:ext cx="5657316" cy="14613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pl-PL" altLang="pl-PL" dirty="0"/>
              <a:t>Przebudowa i rozbudowa obiektów centralnego kampusu </a:t>
            </a:r>
            <a:r>
              <a:rPr lang="pl-PL" altLang="pl-PL" dirty="0">
                <a:solidFill>
                  <a:schemeClr val="tx2"/>
                </a:solidFill>
              </a:rPr>
              <a:t>Uniwersytetu Pedagogicznego</a:t>
            </a:r>
            <a:r>
              <a:rPr lang="pl-PL" altLang="pl-PL" dirty="0"/>
              <a:t>:</a:t>
            </a:r>
          </a:p>
          <a:p>
            <a:pPr marL="0" indent="0">
              <a:buNone/>
            </a:pPr>
            <a:r>
              <a:rPr lang="pl-PL" altLang="pl-PL" dirty="0"/>
              <a:t>budowa m.in. biblioteki z archiwum, audytorium,  wielopoziomowego parkingu</a:t>
            </a: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75BBCA89-F90B-4601-9D1B-F8C8A36D00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11427" y="510036"/>
            <a:ext cx="3563938" cy="536575"/>
          </a:xfrm>
        </p:spPr>
        <p:txBody>
          <a:bodyPr/>
          <a:lstStyle/>
          <a:p>
            <a:pPr algn="ctr"/>
            <a:r>
              <a:rPr lang="pl-PL" altLang="pl-PL" sz="3600" b="1" dirty="0">
                <a:solidFill>
                  <a:schemeClr val="tx2"/>
                </a:solidFill>
                <a:latin typeface="Lato" panose="020F0502020204030203" pitchFamily="34" charset="-18"/>
              </a:rPr>
              <a:t>Decyzje ULICP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9ED98E4-472C-4919-A112-F984B37B38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67" t="25776" r="74292" b="10070"/>
          <a:stretch/>
        </p:blipFill>
        <p:spPr>
          <a:xfrm rot="5400000">
            <a:off x="2208370" y="-314285"/>
            <a:ext cx="2993377" cy="604096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FF44B7A-C714-4AB4-A6A1-46D1F34EFE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49" t="17523" r="71487" b="9572"/>
          <a:stretch/>
        </p:blipFill>
        <p:spPr>
          <a:xfrm rot="5400000">
            <a:off x="7689569" y="357277"/>
            <a:ext cx="2993377" cy="469783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535343D-0C0D-416C-807C-F96B035F6F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8" t="16791" r="62780" b="40573"/>
          <a:stretch/>
        </p:blipFill>
        <p:spPr>
          <a:xfrm>
            <a:off x="6837338" y="4365780"/>
            <a:ext cx="4766202" cy="176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88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zawartości 1">
            <a:extLst>
              <a:ext uri="{FF2B5EF4-FFF2-40B4-BE49-F238E27FC236}">
                <a16:creationId xmlns:a16="http://schemas.microsoft.com/office/drawing/2014/main" id="{CDFD5022-C8CE-48AB-A151-A825BFDA66B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6686026" y="1218001"/>
            <a:ext cx="4974655" cy="1085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pl-PL" altLang="pl-PL" dirty="0"/>
              <a:t>Budowa budynku m.in. hali sportowej, boiska wielofunkcyjnego, trybun</a:t>
            </a:r>
          </a:p>
          <a:p>
            <a:pPr marL="0" indent="0">
              <a:buNone/>
            </a:pPr>
            <a:r>
              <a:rPr lang="pl-PL" altLang="pl-PL" dirty="0">
                <a:solidFill>
                  <a:schemeClr val="tx2"/>
                </a:solidFill>
              </a:rPr>
              <a:t>(ul. Czapińskiego)</a:t>
            </a: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75BBCA89-F90B-4601-9D1B-F8C8A36D00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93981" y="555202"/>
            <a:ext cx="3563938" cy="536575"/>
          </a:xfrm>
        </p:spPr>
        <p:txBody>
          <a:bodyPr/>
          <a:lstStyle/>
          <a:p>
            <a:pPr algn="ctr"/>
            <a:r>
              <a:rPr lang="pl-PL" altLang="pl-PL" sz="3600" b="1" dirty="0">
                <a:solidFill>
                  <a:schemeClr val="tx2"/>
                </a:solidFill>
                <a:latin typeface="Lato" panose="020F0502020204030203" pitchFamily="34" charset="-18"/>
              </a:rPr>
              <a:t>Decyzje ULICP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CBF53FB-0FAA-4357-90D8-5B63DBD77D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83" t="19305" r="66610" b="13290"/>
          <a:stretch/>
        </p:blipFill>
        <p:spPr>
          <a:xfrm>
            <a:off x="634081" y="1213008"/>
            <a:ext cx="5651380" cy="500466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D8FA82A-6C73-4DB5-8CF9-46E8D0CDD9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8" t="12385" r="64564" b="12263"/>
          <a:stretch/>
        </p:blipFill>
        <p:spPr>
          <a:xfrm>
            <a:off x="6482596" y="2412225"/>
            <a:ext cx="5178085" cy="371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11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zawartości 1">
            <a:extLst>
              <a:ext uri="{FF2B5EF4-FFF2-40B4-BE49-F238E27FC236}">
                <a16:creationId xmlns:a16="http://schemas.microsoft.com/office/drawing/2014/main" id="{CDFD5022-C8CE-48AB-A151-A825BFDA66B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5773865" y="1682309"/>
            <a:ext cx="1996580" cy="15549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pl-PL" altLang="pl-PL" dirty="0"/>
              <a:t>Budowa budynku lodowiska przy </a:t>
            </a:r>
            <a:r>
              <a:rPr lang="pl-PL" altLang="pl-PL" dirty="0">
                <a:solidFill>
                  <a:schemeClr val="tx2"/>
                </a:solidFill>
              </a:rPr>
              <a:t>ul. Kordylewskiego</a:t>
            </a:r>
          </a:p>
        </p:txBody>
      </p:sp>
      <p:sp>
        <p:nvSpPr>
          <p:cNvPr id="27651" name="Symbol zastępczy zawartości 2">
            <a:extLst>
              <a:ext uri="{FF2B5EF4-FFF2-40B4-BE49-F238E27FC236}">
                <a16:creationId xmlns:a16="http://schemas.microsoft.com/office/drawing/2014/main" id="{B7ABF43A-427A-4096-968B-18B20CE03FF3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5779097" y="4938840"/>
            <a:ext cx="1996579" cy="13025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pl-PL" altLang="pl-PL" dirty="0"/>
              <a:t>Budowa krytej pływalni</a:t>
            </a:r>
          </a:p>
          <a:p>
            <a:pPr marL="0" indent="0">
              <a:buNone/>
            </a:pPr>
            <a:r>
              <a:rPr lang="pl-PL" altLang="pl-PL" dirty="0">
                <a:solidFill>
                  <a:schemeClr val="tx2"/>
                </a:solidFill>
              </a:rPr>
              <a:t>Os. Bohaterów Września</a:t>
            </a: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75BBCA89-F90B-4601-9D1B-F8C8A36D00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70445" y="504416"/>
            <a:ext cx="3563938" cy="536575"/>
          </a:xfrm>
        </p:spPr>
        <p:txBody>
          <a:bodyPr/>
          <a:lstStyle/>
          <a:p>
            <a:pPr algn="ctr"/>
            <a:r>
              <a:rPr lang="pl-PL" altLang="pl-PL" sz="3600" b="1" dirty="0">
                <a:solidFill>
                  <a:schemeClr val="tx2"/>
                </a:solidFill>
                <a:latin typeface="Lato" panose="020F0502020204030203" pitchFamily="34" charset="-18"/>
              </a:rPr>
              <a:t>Decyzje ULICP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EF4F3B0-F589-4714-BD18-99D3BA605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28" t="27277" r="73813" b="8290"/>
          <a:stretch/>
        </p:blipFill>
        <p:spPr>
          <a:xfrm rot="16200000">
            <a:off x="2144763" y="-298673"/>
            <a:ext cx="2096039" cy="516216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BF227E3-EC12-4C0E-8453-E9340D35F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6055" r="64696" b="13731"/>
          <a:stretch/>
        </p:blipFill>
        <p:spPr>
          <a:xfrm>
            <a:off x="7887748" y="1312634"/>
            <a:ext cx="3466051" cy="240764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B13453A-CF78-42D7-8B43-544038178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59" t="30166" r="63993" b="15688"/>
          <a:stretch/>
        </p:blipFill>
        <p:spPr>
          <a:xfrm>
            <a:off x="654742" y="3677343"/>
            <a:ext cx="5076079" cy="256406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A80C0AA-9B51-4765-A72D-008973D6D7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79" t="20458" r="60780" b="34194"/>
          <a:stretch/>
        </p:blipFill>
        <p:spPr>
          <a:xfrm>
            <a:off x="7887748" y="3991918"/>
            <a:ext cx="3446635" cy="224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40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Symbol zastępczy zawartości 2">
            <a:extLst>
              <a:ext uri="{FF2B5EF4-FFF2-40B4-BE49-F238E27FC236}">
                <a16:creationId xmlns:a16="http://schemas.microsoft.com/office/drawing/2014/main" id="{B7ABF43A-427A-4096-968B-18B20CE03FF3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7278430" y="1103859"/>
            <a:ext cx="4393721" cy="16446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pl-PL" altLang="pl-PL" dirty="0"/>
              <a:t>Przebudowa, rozbudowa, nadbudowa i remont budynku willi </a:t>
            </a:r>
            <a:r>
              <a:rPr lang="pl-PL" altLang="pl-PL" dirty="0">
                <a:solidFill>
                  <a:schemeClr val="tx2"/>
                </a:solidFill>
              </a:rPr>
              <a:t>,,</a:t>
            </a:r>
            <a:r>
              <a:rPr lang="pl-PL" altLang="pl-PL" dirty="0" err="1">
                <a:solidFill>
                  <a:schemeClr val="tx2"/>
                </a:solidFill>
              </a:rPr>
              <a:t>Kosakówka</a:t>
            </a:r>
            <a:r>
              <a:rPr lang="pl-PL" altLang="pl-PL" dirty="0">
                <a:solidFill>
                  <a:schemeClr val="tx2"/>
                </a:solidFill>
              </a:rPr>
              <a:t>’’ </a:t>
            </a:r>
            <a:r>
              <a:rPr lang="pl-PL" altLang="pl-PL" dirty="0"/>
              <a:t>wraz ze zmianą użytkowania na Muzeum Sztuki Współczesnej MOCAK</a:t>
            </a: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75BBCA89-F90B-4601-9D1B-F8C8A36D00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08213" y="493509"/>
            <a:ext cx="3563938" cy="536575"/>
          </a:xfrm>
        </p:spPr>
        <p:txBody>
          <a:bodyPr/>
          <a:lstStyle/>
          <a:p>
            <a:pPr algn="ctr"/>
            <a:r>
              <a:rPr lang="pl-PL" altLang="pl-PL" sz="3600" b="1" dirty="0">
                <a:solidFill>
                  <a:schemeClr val="tx2"/>
                </a:solidFill>
                <a:latin typeface="Lato" panose="020F0502020204030203" pitchFamily="34" charset="-18"/>
              </a:rPr>
              <a:t>Decyzje ULICP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70DF7AA-2830-46BD-9416-408D7E8B7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1" t="17033" r="63567" b="7663"/>
          <a:stretch/>
        </p:blipFill>
        <p:spPr>
          <a:xfrm>
            <a:off x="482531" y="1286187"/>
            <a:ext cx="6696838" cy="499716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ADCDDF3-07B5-4F99-A783-D0C658C346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53" t="16160" r="61331" b="69454"/>
          <a:stretch/>
        </p:blipFill>
        <p:spPr>
          <a:xfrm>
            <a:off x="7080308" y="2596169"/>
            <a:ext cx="4508935" cy="92060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A5A6469-0916-4662-8A72-5B80EF2453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766" t="10183" r="4943" b="9357"/>
          <a:stretch/>
        </p:blipFill>
        <p:spPr>
          <a:xfrm>
            <a:off x="7361338" y="3704156"/>
            <a:ext cx="4227904" cy="249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49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Symbol zastępczy zawartości 2">
            <a:extLst>
              <a:ext uri="{FF2B5EF4-FFF2-40B4-BE49-F238E27FC236}">
                <a16:creationId xmlns:a16="http://schemas.microsoft.com/office/drawing/2014/main" id="{B7ABF43A-427A-4096-968B-18B20CE03FF3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570450" y="5276675"/>
            <a:ext cx="6451135" cy="9721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pl-PL" altLang="pl-PL" dirty="0"/>
              <a:t>Centrum recyklingu odpadów komunalnych w Krakowie</a:t>
            </a:r>
          </a:p>
          <a:p>
            <a:pPr marL="0" indent="0">
              <a:buNone/>
            </a:pPr>
            <a:r>
              <a:rPr lang="pl-PL" altLang="pl-PL" dirty="0">
                <a:solidFill>
                  <a:schemeClr val="tx2"/>
                </a:solidFill>
              </a:rPr>
              <a:t>Rejon ulic Igołomska i Cementowa</a:t>
            </a: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75BBCA89-F90B-4601-9D1B-F8C8A36D00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47046" y="530035"/>
            <a:ext cx="3294762" cy="536575"/>
          </a:xfrm>
        </p:spPr>
        <p:txBody>
          <a:bodyPr/>
          <a:lstStyle/>
          <a:p>
            <a:pPr algn="ctr"/>
            <a:r>
              <a:rPr lang="pl-PL" altLang="pl-PL" sz="3600" b="1" dirty="0">
                <a:solidFill>
                  <a:schemeClr val="tx2"/>
                </a:solidFill>
                <a:latin typeface="Lato" panose="020F0502020204030203" pitchFamily="34" charset="-18"/>
              </a:rPr>
              <a:t>Decyzje ULICP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4ED5BE5-ED76-4F0D-B0E4-46833CC7F6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3" t="25107" r="62235" b="10796"/>
          <a:stretch/>
        </p:blipFill>
        <p:spPr>
          <a:xfrm>
            <a:off x="570450" y="1465665"/>
            <a:ext cx="6377215" cy="365161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CDC7766-4D19-4AFE-8266-1C1533796D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12" t="13119" r="64908" b="6147"/>
          <a:stretch/>
        </p:blipFill>
        <p:spPr>
          <a:xfrm>
            <a:off x="6947665" y="1385969"/>
            <a:ext cx="4746437" cy="381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41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zawartości 1">
            <a:extLst>
              <a:ext uri="{FF2B5EF4-FFF2-40B4-BE49-F238E27FC236}">
                <a16:creationId xmlns:a16="http://schemas.microsoft.com/office/drawing/2014/main" id="{CDFD5022-C8CE-48AB-A151-A825BFDA66B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6280557" y="1239473"/>
            <a:ext cx="5181600" cy="78017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r">
              <a:buNone/>
            </a:pPr>
            <a:r>
              <a:rPr lang="pl-PL" altLang="pl-PL" dirty="0"/>
              <a:t>Ośrodek Szkolenia Ratowników Medycznych</a:t>
            </a:r>
          </a:p>
          <a:p>
            <a:pPr marL="0" indent="0" algn="r">
              <a:buNone/>
            </a:pPr>
            <a:r>
              <a:rPr lang="pl-PL" altLang="pl-PL" dirty="0">
                <a:solidFill>
                  <a:schemeClr val="tx2"/>
                </a:solidFill>
              </a:rPr>
              <a:t>ul. Św. Łazarza</a:t>
            </a: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75BBCA89-F90B-4601-9D1B-F8C8A36D00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28931" y="550563"/>
            <a:ext cx="3444395" cy="536575"/>
          </a:xfrm>
        </p:spPr>
        <p:txBody>
          <a:bodyPr/>
          <a:lstStyle/>
          <a:p>
            <a:pPr algn="ctr"/>
            <a:r>
              <a:rPr lang="pl-PL" altLang="pl-PL" sz="3600" b="1" dirty="0">
                <a:solidFill>
                  <a:schemeClr val="tx2"/>
                </a:solidFill>
                <a:latin typeface="Lato" panose="020F0502020204030203" pitchFamily="34" charset="-18"/>
              </a:rPr>
              <a:t>Decyzje ULICP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BA6E067-10DE-4647-83B2-2764A79A3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5" t="19444" r="62225" b="16702"/>
          <a:stretch/>
        </p:blipFill>
        <p:spPr>
          <a:xfrm>
            <a:off x="618674" y="1239474"/>
            <a:ext cx="4009938" cy="218952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38007A8-495D-4F33-8568-4BD9DD471C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1" t="18769" r="62219" b="7226"/>
          <a:stretch/>
        </p:blipFill>
        <p:spPr>
          <a:xfrm>
            <a:off x="587229" y="3596099"/>
            <a:ext cx="4009938" cy="258086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8C8C739-AC85-4150-B219-2B341F0259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56" t="27063" r="58922" b="14827"/>
          <a:stretch/>
        </p:blipFill>
        <p:spPr>
          <a:xfrm rot="16200000">
            <a:off x="8869625" y="3422405"/>
            <a:ext cx="3479644" cy="202947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56A392B-1260-499D-9E4C-A6A2D5F7FD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16" t="15321" r="62908" b="9413"/>
          <a:stretch/>
        </p:blipFill>
        <p:spPr>
          <a:xfrm>
            <a:off x="4697201" y="2174085"/>
            <a:ext cx="4746618" cy="311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52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Symbol zastępczy zawartości 2">
            <a:extLst>
              <a:ext uri="{FF2B5EF4-FFF2-40B4-BE49-F238E27FC236}">
                <a16:creationId xmlns:a16="http://schemas.microsoft.com/office/drawing/2014/main" id="{B7ABF43A-427A-4096-968B-18B20CE03FF3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603104" y="5512234"/>
            <a:ext cx="2324653" cy="70400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pl-PL" altLang="pl-PL" dirty="0"/>
              <a:t>Park</a:t>
            </a:r>
            <a:br>
              <a:rPr lang="pl-PL" altLang="pl-PL" dirty="0"/>
            </a:br>
            <a:r>
              <a:rPr lang="pl-PL" altLang="pl-PL" dirty="0"/>
              <a:t>ul. </a:t>
            </a:r>
            <a:r>
              <a:rPr lang="pl-PL" altLang="pl-PL" dirty="0" err="1"/>
              <a:t>Siejówka</a:t>
            </a:r>
            <a:r>
              <a:rPr lang="pl-PL" altLang="pl-PL" dirty="0"/>
              <a:t> </a:t>
            </a: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75BBCA89-F90B-4601-9D1B-F8C8A36D00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08213" y="493509"/>
            <a:ext cx="3563938" cy="536575"/>
          </a:xfrm>
        </p:spPr>
        <p:txBody>
          <a:bodyPr/>
          <a:lstStyle/>
          <a:p>
            <a:pPr algn="ctr"/>
            <a:r>
              <a:rPr lang="pl-PL" altLang="pl-PL" sz="3600" b="1" dirty="0">
                <a:solidFill>
                  <a:schemeClr val="tx2"/>
                </a:solidFill>
                <a:latin typeface="Lato" panose="020F0502020204030203" pitchFamily="34" charset="-18"/>
              </a:rPr>
              <a:t>Decyzje ULICP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6B2729E-B84A-4B68-B1C3-2497BE1DB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4" t="12140" r="63963" b="4189"/>
          <a:stretch/>
        </p:blipFill>
        <p:spPr>
          <a:xfrm>
            <a:off x="509057" y="1256178"/>
            <a:ext cx="4103951" cy="310006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DB209CD-456A-44F7-AE73-3DD9C59D84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5" t="55479" r="65734" b="17156"/>
          <a:stretch/>
        </p:blipFill>
        <p:spPr>
          <a:xfrm>
            <a:off x="503736" y="4367806"/>
            <a:ext cx="3930700" cy="105183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8BB837A-CEA6-49AE-8584-50F1AF9206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4" t="12218" r="62501" b="45292"/>
          <a:stretch/>
        </p:blipFill>
        <p:spPr>
          <a:xfrm>
            <a:off x="4713700" y="1341924"/>
            <a:ext cx="3472294" cy="121310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935320C-F17A-4609-9D0F-EF65AD2C96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1" t="14549" r="59486" b="23644"/>
          <a:stretch/>
        </p:blipFill>
        <p:spPr>
          <a:xfrm>
            <a:off x="4635919" y="3197311"/>
            <a:ext cx="7100151" cy="3100068"/>
          </a:xfrm>
          <a:prstGeom prst="rect">
            <a:avLst/>
          </a:prstGeom>
        </p:spPr>
      </p:pic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569953A1-1EE3-4E8D-B42E-324BB1A34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4034" y="2734656"/>
            <a:ext cx="3323501" cy="39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63AF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0063A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063A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0063A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0063A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altLang="pl-PL" dirty="0"/>
              <a:t>Park – ul. Rostworowskiego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23CDAD87-C73E-435E-AD66-A26D1022D0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17" t="17523" r="62500" b="46448"/>
          <a:stretch/>
        </p:blipFill>
        <p:spPr>
          <a:xfrm>
            <a:off x="8210649" y="1410203"/>
            <a:ext cx="3472294" cy="10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54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2943ED-F19E-4F3A-A501-1DDFD8795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652" y="4438882"/>
            <a:ext cx="11358693" cy="871348"/>
          </a:xfrm>
        </p:spPr>
        <p:txBody>
          <a:bodyPr/>
          <a:lstStyle/>
          <a:p>
            <a:pPr>
              <a:defRPr/>
            </a:pPr>
            <a:r>
              <a:rPr lang="pl-PL" altLang="pl-PL" sz="3600" b="1" dirty="0">
                <a:latin typeface="Lato" panose="020F0502020204030203" pitchFamily="34" charset="-18"/>
              </a:rPr>
              <a:t>PLANOWANIE PRZESTRZENNE</a:t>
            </a:r>
            <a:endParaRPr lang="pl-PL" sz="3600" dirty="0"/>
          </a:p>
        </p:txBody>
      </p:sp>
      <p:sp>
        <p:nvSpPr>
          <p:cNvPr id="21507" name="Podtytuł 2">
            <a:extLst>
              <a:ext uri="{FF2B5EF4-FFF2-40B4-BE49-F238E27FC236}">
                <a16:creationId xmlns:a16="http://schemas.microsoft.com/office/drawing/2014/main" id="{C3036827-3ABB-4B9B-81DB-BE5F1F42854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24979" y="5117284"/>
            <a:ext cx="11066476" cy="8713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br>
              <a:rPr lang="pl-PL" altLang="pl-PL" sz="2400" b="1" dirty="0">
                <a:latin typeface="Lato" panose="020F0502020204030203" pitchFamily="34" charset="-18"/>
              </a:rPr>
            </a:br>
            <a:r>
              <a:rPr lang="pl-PL" altLang="pl-PL" sz="5400" b="1" dirty="0">
                <a:latin typeface="Lato" panose="020F0502020204030203" pitchFamily="34" charset="-18"/>
              </a:rPr>
              <a:t>Uchwały ULIM</a:t>
            </a:r>
            <a:endParaRPr lang="pl-PL" altLang="pl-PL" sz="5400" dirty="0"/>
          </a:p>
        </p:txBody>
      </p:sp>
    </p:spTree>
    <p:extLst>
      <p:ext uri="{BB962C8B-B14F-4D97-AF65-F5344CB8AC3E}">
        <p14:creationId xmlns:p14="http://schemas.microsoft.com/office/powerpoint/2010/main" val="1492237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AC46F0-A6A5-44D4-BB90-41D020FDF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6229" y="4350058"/>
            <a:ext cx="11443317" cy="2201662"/>
          </a:xfrm>
        </p:spPr>
        <p:txBody>
          <a:bodyPr/>
          <a:lstStyle/>
          <a:p>
            <a:pPr marL="0" indent="0">
              <a:defRPr/>
            </a:pPr>
            <a:r>
              <a:rPr lang="pl-PL" altLang="pl-PL" dirty="0">
                <a:latin typeface="Lato" panose="020F0502020204030203" pitchFamily="34" charset="0"/>
              </a:rPr>
              <a:t>Oprócz decyzji WZIZT, w Wydziale Architektury i Urbanistyki prowadzone są postępowania </a:t>
            </a:r>
            <a:r>
              <a:rPr lang="pl-PL" altLang="pl-PL" dirty="0">
                <a:latin typeface="Lato" panose="020F0502020204030203" pitchFamily="34" charset="-18"/>
              </a:rPr>
              <a:t>poprzedzające</a:t>
            </a:r>
            <a:r>
              <a:rPr lang="pl-PL" altLang="pl-PL" dirty="0">
                <a:latin typeface="Lato" panose="020F0502020204030203" pitchFamily="34" charset="0"/>
              </a:rPr>
              <a:t>:</a:t>
            </a:r>
            <a:br>
              <a:rPr lang="pl-PL" altLang="pl-PL" dirty="0">
                <a:latin typeface="Lato" panose="020F0502020204030203" pitchFamily="34" charset="0"/>
              </a:rPr>
            </a:br>
            <a:br>
              <a:rPr lang="pl-PL" altLang="pl-PL" sz="700" dirty="0">
                <a:latin typeface="Lato" panose="020F0502020204030203" pitchFamily="34" charset="0"/>
              </a:rPr>
            </a:br>
            <a:r>
              <a:rPr lang="pl-PL" altLang="pl-PL" sz="2800" b="1" dirty="0">
                <a:latin typeface="Lato" panose="020F0502020204030203" pitchFamily="34" charset="-18"/>
              </a:rPr>
              <a:t>podjęcie uchwał w sprawie ustalenia lokalizacji inwestycji mieszkaniowych oraz inwestycji towarzyszących </a:t>
            </a:r>
            <a:br>
              <a:rPr lang="pl-PL" altLang="pl-PL" sz="2800" b="1" dirty="0">
                <a:latin typeface="Lato" panose="020F0502020204030203" pitchFamily="34" charset="-18"/>
              </a:rPr>
            </a:br>
            <a:r>
              <a:rPr lang="pl-PL" altLang="pl-PL" sz="3200" b="1" dirty="0">
                <a:latin typeface="Lato" panose="020F0502020204030203" pitchFamily="34" charset="-18"/>
              </a:rPr>
              <a:t>(uchwały ULIM)</a:t>
            </a:r>
            <a:br>
              <a:rPr lang="pl-PL" altLang="pl-PL" b="1" dirty="0">
                <a:latin typeface="Lato" panose="020F0502020204030203" pitchFamily="34" charset="-18"/>
              </a:rPr>
            </a:b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255F811-B943-4702-8ABA-3015C8DCE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4754"/>
            <a:ext cx="9144000" cy="518141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7107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356ECA4E-1E00-4DB4-8AD3-250387053B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93" b="30841"/>
          <a:stretch/>
        </p:blipFill>
        <p:spPr>
          <a:xfrm>
            <a:off x="0" y="4212829"/>
            <a:ext cx="12192000" cy="2528213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3667396E-BA8D-4C65-9667-512F0261D02F}"/>
              </a:ext>
            </a:extLst>
          </p:cNvPr>
          <p:cNvSpPr/>
          <p:nvPr/>
        </p:nvSpPr>
        <p:spPr>
          <a:xfrm>
            <a:off x="666750" y="1111330"/>
            <a:ext cx="103251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2800" b="1" cap="all" dirty="0">
                <a:solidFill>
                  <a:schemeClr val="bg1">
                    <a:lumMod val="95000"/>
                  </a:schemeClr>
                </a:solidFill>
              </a:rPr>
              <a:t>USTAWA</a:t>
            </a:r>
          </a:p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2800" dirty="0">
                <a:solidFill>
                  <a:schemeClr val="bg1">
                    <a:lumMod val="95000"/>
                  </a:schemeClr>
                </a:solidFill>
              </a:rPr>
              <a:t>z dnia 5 lipca 2018 r.</a:t>
            </a:r>
          </a:p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2800" b="1" dirty="0">
                <a:solidFill>
                  <a:schemeClr val="bg1">
                    <a:lumMod val="95000"/>
                  </a:schemeClr>
                </a:solidFill>
              </a:rPr>
              <a:t>o ułatwieniach w przygotowaniu i realizacji inwestycji mieszkaniowych</a:t>
            </a:r>
            <a:br>
              <a:rPr lang="pl-PL" sz="28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pl-PL" sz="2800" b="1" dirty="0">
                <a:solidFill>
                  <a:schemeClr val="bg1">
                    <a:lumMod val="95000"/>
                  </a:schemeClr>
                </a:solidFill>
              </a:rPr>
              <a:t>oraz inwestycji towarzyszących</a:t>
            </a:r>
          </a:p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2800" b="1" dirty="0">
                <a:solidFill>
                  <a:schemeClr val="bg1">
                    <a:lumMod val="95000"/>
                  </a:schemeClr>
                </a:solidFill>
              </a:rPr>
              <a:t>(czas obowiązywania od 22.08.2018 r. do 31.12.2028 r.)</a:t>
            </a:r>
          </a:p>
        </p:txBody>
      </p:sp>
    </p:spTree>
    <p:extLst>
      <p:ext uri="{BB962C8B-B14F-4D97-AF65-F5344CB8AC3E}">
        <p14:creationId xmlns:p14="http://schemas.microsoft.com/office/powerpoint/2010/main" val="4193231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zawartości 1">
            <a:extLst>
              <a:ext uri="{FF2B5EF4-FFF2-40B4-BE49-F238E27FC236}">
                <a16:creationId xmlns:a16="http://schemas.microsoft.com/office/drawing/2014/main" id="{CDFD5022-C8CE-48AB-A151-A825BFDA66B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4798503" y="1702797"/>
            <a:ext cx="6233020" cy="79728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pl-PL" altLang="pl-PL" dirty="0">
                <a:solidFill>
                  <a:schemeClr val="tx2"/>
                </a:solidFill>
                <a:latin typeface="Lato" panose="020F0502020204030203" pitchFamily="34" charset="-18"/>
              </a:rPr>
              <a:t>Współczesnymi odpowiednikami są </a:t>
            </a:r>
            <a:r>
              <a:rPr lang="pl-PL" altLang="pl-PL" b="1" dirty="0">
                <a:solidFill>
                  <a:srgbClr val="0070C0"/>
                </a:solidFill>
                <a:latin typeface="Lato" panose="020F0502020204030203" pitchFamily="34" charset="-18"/>
              </a:rPr>
              <a:t>plany miejscowe</a:t>
            </a:r>
            <a:r>
              <a:rPr lang="pl-PL" altLang="pl-PL" dirty="0">
                <a:latin typeface="Lato" panose="020F0502020204030203" pitchFamily="34" charset="-18"/>
              </a:rPr>
              <a:t>, </a:t>
            </a:r>
            <a:r>
              <a:rPr lang="pl-PL" altLang="pl-PL" b="1" dirty="0">
                <a:solidFill>
                  <a:srgbClr val="0070C0"/>
                </a:solidFill>
                <a:latin typeface="Lato" panose="020F0502020204030203" pitchFamily="34" charset="-18"/>
              </a:rPr>
              <a:t>decyzje WZ </a:t>
            </a:r>
            <a:r>
              <a:rPr lang="pl-PL" altLang="pl-PL" dirty="0">
                <a:latin typeface="Lato" panose="020F0502020204030203" pitchFamily="34" charset="-18"/>
              </a:rPr>
              <a:t>i </a:t>
            </a:r>
            <a:r>
              <a:rPr lang="pl-PL" altLang="pl-PL" b="1" dirty="0">
                <a:solidFill>
                  <a:srgbClr val="0070C0"/>
                </a:solidFill>
                <a:latin typeface="Lato" panose="020F0502020204030203" pitchFamily="34" charset="-18"/>
              </a:rPr>
              <a:t>ULICP </a:t>
            </a:r>
            <a:r>
              <a:rPr lang="pl-PL" altLang="pl-PL" dirty="0">
                <a:latin typeface="Lato" panose="020F0502020204030203" pitchFamily="34" charset="-18"/>
              </a:rPr>
              <a:t>oraz </a:t>
            </a:r>
            <a:r>
              <a:rPr lang="pl-PL" altLang="pl-PL" b="1" dirty="0">
                <a:solidFill>
                  <a:srgbClr val="0070C0"/>
                </a:solidFill>
                <a:latin typeface="Lato" panose="020F0502020204030203" pitchFamily="34" charset="-18"/>
              </a:rPr>
              <a:t>uchwały ULIM</a:t>
            </a:r>
            <a:r>
              <a:rPr lang="pl-PL" altLang="pl-PL" dirty="0">
                <a:latin typeface="Lato" panose="020F0502020204030203" pitchFamily="34" charset="-18"/>
              </a:rPr>
              <a:t>.</a:t>
            </a:r>
          </a:p>
          <a:p>
            <a:pPr marL="0" indent="0">
              <a:buNone/>
            </a:pPr>
            <a:endParaRPr lang="pl-PL" altLang="pl-PL" dirty="0"/>
          </a:p>
        </p:txBody>
      </p:sp>
      <p:sp>
        <p:nvSpPr>
          <p:cNvPr id="27651" name="Symbol zastępczy zawartości 2">
            <a:extLst>
              <a:ext uri="{FF2B5EF4-FFF2-40B4-BE49-F238E27FC236}">
                <a16:creationId xmlns:a16="http://schemas.microsoft.com/office/drawing/2014/main" id="{B7ABF43A-427A-4096-968B-18B20CE03FF3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4798503" y="1339240"/>
            <a:ext cx="6549758" cy="5185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pl-PL" altLang="pl-PL" dirty="0">
                <a:solidFill>
                  <a:schemeClr val="tx2"/>
                </a:solidFill>
                <a:latin typeface="Lato" panose="020F0502020204030203" pitchFamily="34" charset="-18"/>
              </a:rPr>
              <a:t>W Krakowie jednym z pierwszym był </a:t>
            </a:r>
            <a:r>
              <a:rPr lang="pl-PL" altLang="pl-PL" b="1" dirty="0">
                <a:solidFill>
                  <a:srgbClr val="0070C0"/>
                </a:solidFill>
                <a:latin typeface="Lato" panose="020F0502020204030203" pitchFamily="34" charset="-18"/>
              </a:rPr>
              <a:t>akt lokacji </a:t>
            </a:r>
            <a:r>
              <a:rPr lang="pl-PL" altLang="pl-PL" dirty="0">
                <a:solidFill>
                  <a:schemeClr val="tx2"/>
                </a:solidFill>
                <a:latin typeface="Lato" panose="020F0502020204030203" pitchFamily="34" charset="-18"/>
              </a:rPr>
              <a:t>z 1257 r.</a:t>
            </a:r>
          </a:p>
        </p:txBody>
      </p:sp>
      <p:sp>
        <p:nvSpPr>
          <p:cNvPr id="5" name="Symbol zastępczy tekstu 5">
            <a:extLst>
              <a:ext uri="{FF2B5EF4-FFF2-40B4-BE49-F238E27FC236}">
                <a16:creationId xmlns:a16="http://schemas.microsoft.com/office/drawing/2014/main" id="{C025ACE7-9371-4C3B-AE0A-5B834F216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7629" y="502639"/>
            <a:ext cx="7859030" cy="84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buFont typeface="Arial" panose="020B0604020202020204" pitchFamily="34" charset="0"/>
              <a:buNone/>
            </a:pPr>
            <a:r>
              <a:rPr lang="pl-PL" altLang="pl-PL" sz="2400" dirty="0">
                <a:solidFill>
                  <a:schemeClr val="tx2"/>
                </a:solidFill>
                <a:latin typeface="Lato" panose="020F0502020204030203" pitchFamily="34" charset="-18"/>
              </a:rPr>
              <a:t>Rozwój urbanistyczny prowadzony jest przede wszystkim</a:t>
            </a:r>
            <a:br>
              <a:rPr lang="pl-PL" altLang="pl-PL" sz="2400" dirty="0">
                <a:solidFill>
                  <a:schemeClr val="tx2"/>
                </a:solidFill>
                <a:latin typeface="Lato" panose="020F0502020204030203" pitchFamily="34" charset="-18"/>
              </a:rPr>
            </a:br>
            <a:r>
              <a:rPr lang="pl-PL" altLang="pl-PL" sz="2400" dirty="0">
                <a:solidFill>
                  <a:schemeClr val="tx2"/>
                </a:solidFill>
                <a:latin typeface="Lato" panose="020F0502020204030203" pitchFamily="34" charset="-18"/>
              </a:rPr>
              <a:t>w oparciu o </a:t>
            </a:r>
            <a:r>
              <a:rPr lang="pl-PL" alt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akty prawne.</a:t>
            </a:r>
            <a:endParaRPr lang="pl-PL" altLang="pl-PL" sz="800" b="1" dirty="0">
              <a:solidFill>
                <a:schemeClr val="tx2"/>
              </a:solidFill>
              <a:latin typeface="Lato" panose="020F0502020204030203" pitchFamily="34" charset="-18"/>
            </a:endParaRPr>
          </a:p>
          <a:p>
            <a:pPr defTabSz="914400">
              <a:buFont typeface="Arial" panose="020B0604020202020204" pitchFamily="34" charset="0"/>
              <a:buNone/>
            </a:pPr>
            <a:endParaRPr lang="pl-PL" altLang="pl-PL" sz="1800" b="1" dirty="0">
              <a:solidFill>
                <a:srgbClr val="0070C0"/>
              </a:solidFill>
              <a:latin typeface="Lato" panose="020F0502020204030203" pitchFamily="34" charset="-18"/>
            </a:endParaRPr>
          </a:p>
        </p:txBody>
      </p:sp>
      <p:pic>
        <p:nvPicPr>
          <p:cNvPr id="6" name="Picture 12" descr="Bolesław Wstydliwy (1226-1279)  książę krakowski i sandomierski  lokuje Kraków na prawie magdeburskim APKr -Akt-lokacyjny-Krakowa">
            <a:extLst>
              <a:ext uri="{FF2B5EF4-FFF2-40B4-BE49-F238E27FC236}">
                <a16:creationId xmlns:a16="http://schemas.microsoft.com/office/drawing/2014/main" id="{CDC13491-354E-4C77-9204-A1F9F8542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 t="1701" r="1862" b="291"/>
          <a:stretch>
            <a:fillRect/>
          </a:stretch>
        </p:blipFill>
        <p:spPr bwMode="auto">
          <a:xfrm>
            <a:off x="556439" y="1339240"/>
            <a:ext cx="3551367" cy="381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ytuł 4">
            <a:extLst>
              <a:ext uri="{FF2B5EF4-FFF2-40B4-BE49-F238E27FC236}">
                <a16:creationId xmlns:a16="http://schemas.microsoft.com/office/drawing/2014/main" id="{05F6C2F6-34D1-460D-B04E-5F21097AD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41" y="5151198"/>
            <a:ext cx="312552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l-PL" altLang="pl-PL" sz="800" u="sng" dirty="0">
                <a:hlinkClick r:id="rId3"/>
              </a:rPr>
              <a:t>https://mykrak.typepad.com/blog/2018/04/akt-lokacyjny-miasta-krakowa-1257.html</a:t>
            </a:r>
            <a:endParaRPr lang="pl-PL" altLang="pl-PL" sz="800" dirty="0"/>
          </a:p>
        </p:txBody>
      </p:sp>
      <p:pic>
        <p:nvPicPr>
          <p:cNvPr id="8" name="Obraz 3">
            <a:extLst>
              <a:ext uri="{FF2B5EF4-FFF2-40B4-BE49-F238E27FC236}">
                <a16:creationId xmlns:a16="http://schemas.microsoft.com/office/drawing/2014/main" id="{8040F917-9F40-486F-98F3-CD53D9A7F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5" t="12111" r="19775" b="41508"/>
          <a:stretch/>
        </p:blipFill>
        <p:spPr bwMode="auto">
          <a:xfrm>
            <a:off x="4865615" y="2500083"/>
            <a:ext cx="6686238" cy="288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ymbol zastępczy tekstu 5">
            <a:extLst>
              <a:ext uri="{FF2B5EF4-FFF2-40B4-BE49-F238E27FC236}">
                <a16:creationId xmlns:a16="http://schemas.microsoft.com/office/drawing/2014/main" id="{BB7537E7-0EA2-41E5-BEA0-4BFAB8B5D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41" y="5669728"/>
            <a:ext cx="11133418" cy="69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buFont typeface="Arial" panose="020B0604020202020204" pitchFamily="34" charset="0"/>
              <a:buNone/>
            </a:pPr>
            <a:r>
              <a:rPr lang="pl-PL" altLang="pl-PL" sz="1800" dirty="0">
                <a:solidFill>
                  <a:schemeClr val="tx2"/>
                </a:solidFill>
                <a:latin typeface="Lato" panose="020F0502020204030203" pitchFamily="34" charset="-18"/>
              </a:rPr>
              <a:t>Podstawą prawną dla większości prowadzonych teraz działań urbanistycznych jest wielokrotnie modyfikowana  </a:t>
            </a:r>
            <a:r>
              <a:rPr lang="pl-PL" altLang="pl-PL" sz="1800" b="1" dirty="0">
                <a:solidFill>
                  <a:srgbClr val="0070C0"/>
                </a:solidFill>
                <a:latin typeface="Lato" panose="020F0502020204030203" pitchFamily="34" charset="-18"/>
              </a:rPr>
              <a:t>ustawa z 2003 r.  o planowaniu i zagospodarowaniu przestrzennym</a:t>
            </a:r>
            <a:r>
              <a:rPr lang="pl-PL" altLang="pl-PL" sz="1800" dirty="0">
                <a:latin typeface="Lato" panose="020F0502020204030203" pitchFamily="34" charset="-18"/>
              </a:rPr>
              <a:t>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CC42073A-AB8D-4E5B-AAF9-452518CF0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+mn-lt"/>
              </a:rPr>
              <a:t>Założenia ustawy: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8A5A7E37-9738-4B18-90C6-C021B21D0C66}"/>
              </a:ext>
            </a:extLst>
          </p:cNvPr>
          <p:cNvSpPr/>
          <p:nvPr/>
        </p:nvSpPr>
        <p:spPr>
          <a:xfrm>
            <a:off x="914400" y="1844688"/>
            <a:ext cx="10359735" cy="3343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006CB7"/>
                </a:solidFill>
              </a:rPr>
              <a:t>Ułatwienie</a:t>
            </a:r>
            <a:r>
              <a:rPr lang="pl-PL" sz="2400" dirty="0">
                <a:solidFill>
                  <a:schemeClr val="tx2"/>
                </a:solidFill>
              </a:rPr>
              <a:t>, odformalizowanie, przyspieszenie inwestycji mieszkaniowych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006CB7"/>
                </a:solidFill>
              </a:rPr>
              <a:t>Transparentność</a:t>
            </a:r>
            <a:r>
              <a:rPr lang="pl-PL" sz="2400" dirty="0">
                <a:solidFill>
                  <a:schemeClr val="tx2"/>
                </a:solidFill>
              </a:rPr>
              <a:t> procesu inwestycyjnego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006CB7"/>
                </a:solidFill>
              </a:rPr>
              <a:t>Inwestowanie w infrastrukturę </a:t>
            </a:r>
            <a:r>
              <a:rPr lang="pl-PL" sz="2400" dirty="0">
                <a:solidFill>
                  <a:schemeClr val="tx2"/>
                </a:solidFill>
              </a:rPr>
              <a:t>miejską przez deweloperów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006CB7"/>
                </a:solidFill>
              </a:rPr>
              <a:t>Uwolnienie części zablokowanych dotychczas terenów </a:t>
            </a:r>
            <a:r>
              <a:rPr lang="pl-PL" sz="2400" dirty="0">
                <a:solidFill>
                  <a:schemeClr val="tx2"/>
                </a:solidFill>
              </a:rPr>
              <a:t>miejskich o korzystnej lokalizacji, jakimi są obszary poprzemysłowe, kolejowe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402480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AEEF32F-AF60-46E1-BC06-B948CD7AF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34" y="1031792"/>
            <a:ext cx="10479932" cy="190211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5508ED8-2E3A-4CB8-9FCD-E6B7693C80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5" b="29362"/>
          <a:stretch/>
        </p:blipFill>
        <p:spPr>
          <a:xfrm>
            <a:off x="1934051" y="2951665"/>
            <a:ext cx="7619048" cy="285678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Obraz 2" descr="image001">
            <a:extLst>
              <a:ext uri="{FF2B5EF4-FFF2-40B4-BE49-F238E27FC236}">
                <a16:creationId xmlns:a16="http://schemas.microsoft.com/office/drawing/2014/main" id="{DD0BAF32-EC19-4A3D-81EC-D61C10FFB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7" y="519112"/>
            <a:ext cx="9191625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9EAE22-6FB9-417C-962F-1088E6E5E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+mn-lt"/>
              </a:rPr>
              <a:t>Lokalizacja wniosków ULIM w Krakowie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D5C62FF4-F679-450F-82EA-858C8B3CD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1279" y="2411292"/>
            <a:ext cx="4105275" cy="128587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0A86BC9-8B75-44A8-8008-CDC59DD7D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311" y="4263772"/>
            <a:ext cx="2463139" cy="148614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85292F8-D44E-4D04-8662-5D401591B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319" y="1844688"/>
            <a:ext cx="4105275" cy="426986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EDF271-E249-424B-9A5D-D8CFBFB677E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l-PL" altLang="pl-PL" b="1" dirty="0">
                <a:latin typeface="+mn-lt"/>
              </a:rPr>
              <a:t>Ilość złożonych wniosków w Krakowie od początku obowiązywania ustawy</a:t>
            </a:r>
            <a:br>
              <a:rPr lang="pl-PL" altLang="pl-PL" dirty="0"/>
            </a:br>
            <a:endParaRPr lang="pl-PL" dirty="0"/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F1908A65-A1DC-4545-A250-023C890B7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610745"/>
            <a:ext cx="4584589" cy="2755631"/>
          </a:xfrm>
          <a:prstGeom prst="rect">
            <a:avLst/>
          </a:prstGeom>
          <a:ln>
            <a:solidFill>
              <a:srgbClr val="006CB7"/>
            </a:solidFill>
          </a:ln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27616B74-715F-4E7E-AA55-7401FC7FF321}"/>
              </a:ext>
            </a:extLst>
          </p:cNvPr>
          <p:cNvSpPr/>
          <p:nvPr/>
        </p:nvSpPr>
        <p:spPr>
          <a:xfrm>
            <a:off x="5742287" y="2209801"/>
            <a:ext cx="55257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2"/>
                </a:solidFill>
              </a:rPr>
              <a:t>Od czasu wejścia w życie ustawy w Krakowie złożono 26 wniosków</a:t>
            </a:r>
            <a:r>
              <a:rPr lang="pl-PL" dirty="0">
                <a:solidFill>
                  <a:schemeClr val="tx2"/>
                </a:solidFill>
              </a:rPr>
              <a:t> o podjęcie uchwały w sprawie ustalenia lokalizacji inwestycji mieszkaniowych oraz inwestycji towarzyszących.</a:t>
            </a:r>
            <a:br>
              <a:rPr lang="pl-PL" dirty="0">
                <a:solidFill>
                  <a:schemeClr val="tx2"/>
                </a:solidFill>
              </a:rPr>
            </a:br>
            <a:br>
              <a:rPr lang="pl-PL" dirty="0">
                <a:solidFill>
                  <a:schemeClr val="tx2"/>
                </a:solidFill>
              </a:rPr>
            </a:br>
            <a:r>
              <a:rPr lang="pl-PL" dirty="0">
                <a:solidFill>
                  <a:schemeClr val="tx2"/>
                </a:solidFill>
              </a:rPr>
              <a:t>Bez rozpatrzenia pozostawiono  16 wniosków z uwagi na nie uzupełnienie braków</a:t>
            </a:r>
            <a:br>
              <a:rPr lang="pl-PL" dirty="0">
                <a:solidFill>
                  <a:schemeClr val="tx2"/>
                </a:solidFill>
              </a:rPr>
            </a:br>
            <a:r>
              <a:rPr lang="pl-PL" dirty="0">
                <a:solidFill>
                  <a:schemeClr val="tx2"/>
                </a:solidFill>
              </a:rPr>
              <a:t>Przeprowadzono postępowania w odpowiedzi na 10 złożonych wniosków lub ich korektę. W tym wycofane zostały 4 wnioski w trakcie postępowania. </a:t>
            </a:r>
            <a:br>
              <a:rPr lang="pl-PL" dirty="0">
                <a:solidFill>
                  <a:schemeClr val="tx2"/>
                </a:solidFill>
              </a:rPr>
            </a:br>
            <a:r>
              <a:rPr lang="pl-PL" dirty="0">
                <a:solidFill>
                  <a:schemeClr val="tx2"/>
                </a:solidFill>
              </a:rPr>
              <a:t>16 wniosków dotyczyło </a:t>
            </a:r>
            <a:r>
              <a:rPr lang="pl-PL" dirty="0" err="1">
                <a:solidFill>
                  <a:schemeClr val="tx2"/>
                </a:solidFill>
              </a:rPr>
              <a:t>mpzp</a:t>
            </a:r>
            <a:r>
              <a:rPr lang="pl-PL" dirty="0">
                <a:solidFill>
                  <a:schemeClr val="tx2"/>
                </a:solidFill>
              </a:rPr>
              <a:t>, 10 wniosków złożono na terenach bez </a:t>
            </a:r>
            <a:r>
              <a:rPr lang="pl-PL" dirty="0" err="1">
                <a:solidFill>
                  <a:schemeClr val="tx2"/>
                </a:solidFill>
              </a:rPr>
              <a:t>mpzp</a:t>
            </a:r>
            <a:br>
              <a:rPr lang="pl-PL" dirty="0">
                <a:solidFill>
                  <a:schemeClr val="tx2"/>
                </a:solidFill>
              </a:rPr>
            </a:br>
            <a:endParaRPr lang="pl-PL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Na dzień 31.03.2022 r. prowadzone były </a:t>
            </a:r>
            <a:r>
              <a:rPr lang="pl-PL" b="1" dirty="0">
                <a:solidFill>
                  <a:schemeClr val="tx2"/>
                </a:solidFill>
              </a:rPr>
              <a:t>2 postępowania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C38443B4-659A-48CB-834D-B37B0B7CF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dirty="0">
                <a:latin typeface="Lato" panose="020F0502020204030203" pitchFamily="34" charset="-18"/>
              </a:rPr>
              <a:t>Uchwały ULIM – miasto Kraków</a:t>
            </a:r>
            <a:br>
              <a:rPr lang="pl-PL" altLang="pl-PL" b="1" dirty="0">
                <a:latin typeface="Lato" panose="020F0502020204030203" pitchFamily="34" charset="-18"/>
              </a:rPr>
            </a:b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CC5B0A0-462B-401F-8431-67132A326DC5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pl-PL" altLang="pl-PL" sz="2800" b="1" dirty="0">
                <a:latin typeface="Lato" panose="020F0502020204030203" pitchFamily="34" charset="-18"/>
              </a:rPr>
              <a:t>   </a:t>
            </a:r>
            <a:r>
              <a:rPr lang="pl-PL" altLang="pl-PL" sz="2400" b="1" dirty="0">
                <a:solidFill>
                  <a:srgbClr val="FF0000"/>
                </a:solidFill>
              </a:rPr>
              <a:t>Wszystkie przyjęte przez Radę Miasta Krakowa uchwały w sprawie inwestycji mieszkaniowych, były odmowne</a:t>
            </a:r>
            <a:r>
              <a:rPr lang="pl-PL" altLang="pl-PL" sz="2400" dirty="0">
                <a:solidFill>
                  <a:srgbClr val="FF0000"/>
                </a:solidFill>
              </a:rPr>
              <a:t>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pl-PL" altLang="pl-PL" sz="2400" dirty="0">
                <a:solidFill>
                  <a:schemeClr val="tx2"/>
                </a:solidFill>
              </a:rPr>
              <a:t>    Głównymi powodami odmów był:</a:t>
            </a:r>
          </a:p>
          <a:p>
            <a:r>
              <a:rPr lang="pl-PL" altLang="pl-PL" sz="2400" dirty="0">
                <a:solidFill>
                  <a:schemeClr val="tx2"/>
                </a:solidFill>
              </a:rPr>
              <a:t>brak spełnienia wymagań formalnych wniosków,</a:t>
            </a:r>
          </a:p>
          <a:p>
            <a:r>
              <a:rPr lang="pl-PL" altLang="pl-PL" sz="2400" dirty="0">
                <a:solidFill>
                  <a:schemeClr val="tx2"/>
                </a:solidFill>
              </a:rPr>
              <a:t>brak spełnienia standardów urbanistycznych przewidzianych przez ustawę albo zaostrzonych przez gminę.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pl-PL" altLang="pl-PL" sz="2400" b="1" dirty="0">
              <a:solidFill>
                <a:schemeClr val="tx2"/>
              </a:solidFill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pl-PL" altLang="pl-PL" sz="2400" dirty="0">
                <a:solidFill>
                  <a:schemeClr val="tx2"/>
                </a:solidFill>
              </a:rPr>
              <a:t>    W jednym przypadku żadnych niezgodności nie było. Mimo to Radni nie zgodzili się na przyjęcie uchwały pozytywnej, którą przygotowano w Wydziale Architektury i Urbanistyki. W konsekwencji także w tym przypadku uchwała Rady Miasta Krakowa była odmowna.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53469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FE1531-F405-4E6A-BDC6-C72083299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+mn-lt"/>
              </a:rPr>
              <a:t>Uchwały ULIM w Polsce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200312-1C16-4142-A8FB-794D4995E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marL="0" indent="0">
              <a:buNone/>
            </a:pPr>
            <a:r>
              <a:rPr lang="pl-PL" dirty="0">
                <a:solidFill>
                  <a:schemeClr val="tx2"/>
                </a:solidFill>
              </a:rPr>
              <a:t>Także </a:t>
            </a:r>
            <a:r>
              <a:rPr lang="pl-PL" sz="2400" b="1" dirty="0">
                <a:solidFill>
                  <a:srgbClr val="FF0000"/>
                </a:solidFill>
              </a:rPr>
              <a:t>w całej Polsce </a:t>
            </a:r>
            <a:r>
              <a:rPr lang="pl-PL" dirty="0">
                <a:solidFill>
                  <a:schemeClr val="tx2"/>
                </a:solidFill>
              </a:rPr>
              <a:t>ilość do tej pory podjętych uchwał jest niewielka. W skali całego kraju 		</a:t>
            </a:r>
            <a:r>
              <a:rPr lang="pl-PL" sz="2400" b="1" dirty="0">
                <a:solidFill>
                  <a:srgbClr val="FF0000"/>
                </a:solidFill>
              </a:rPr>
              <a:t>można mówić jedynie o kilkuset uchwałach, z czego </a:t>
            </a:r>
          </a:p>
          <a:p>
            <a:pPr marL="0" indent="0" algn="ctr">
              <a:buNone/>
            </a:pPr>
            <a:r>
              <a:rPr lang="pl-PL" sz="2400" b="1" dirty="0">
                <a:solidFill>
                  <a:srgbClr val="FF0000"/>
                </a:solidFill>
              </a:rPr>
              <a:t>zaledwie 2% – 3% w największych miastach.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A3CC27B-037D-4721-B56E-0D6732A0F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2057400"/>
            <a:ext cx="424973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198C75F-D0D3-4164-9FF6-181AD2243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7" y="2057400"/>
            <a:ext cx="42624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3C95D38-EFBE-4206-B70D-79ACC8A90A09}"/>
              </a:ext>
            </a:extLst>
          </p:cNvPr>
          <p:cNvSpPr txBox="1"/>
          <p:nvPr/>
        </p:nvSpPr>
        <p:spPr>
          <a:xfrm>
            <a:off x="9229725" y="5955372"/>
            <a:ext cx="2533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hlinkClick r:id="rId4"/>
              </a:rPr>
              <a:t>źródło: www.Prawo.pl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867959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C38443B4-659A-48CB-834D-B37B0B7CF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dirty="0">
                <a:latin typeface="Lato" panose="020F0502020204030203" pitchFamily="34" charset="-18"/>
              </a:rPr>
              <a:t>Uchwały ULIM – wnioski:</a:t>
            </a:r>
            <a:br>
              <a:rPr lang="pl-PL" altLang="pl-PL" sz="2000" b="1" dirty="0">
                <a:solidFill>
                  <a:srgbClr val="260000"/>
                </a:solidFill>
                <a:latin typeface="Lato" panose="020F0502020204030203" pitchFamily="34" charset="-18"/>
              </a:rPr>
            </a:br>
            <a:br>
              <a:rPr lang="pl-PL" altLang="pl-PL" b="1" dirty="0">
                <a:latin typeface="Lato" panose="020F0502020204030203" pitchFamily="34" charset="-18"/>
              </a:rPr>
            </a:b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CC5B0A0-462B-401F-8431-67132A326DC5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pl-PL" altLang="pl-PL" sz="1800" b="1" dirty="0">
                <a:solidFill>
                  <a:schemeClr val="tx2"/>
                </a:solidFill>
                <a:latin typeface="Lato" panose="020F0502020204030203" pitchFamily="34" charset="-18"/>
              </a:rPr>
              <a:t>     </a:t>
            </a:r>
            <a:r>
              <a:rPr lang="pl-PL" altLang="pl-PL" sz="2400" dirty="0">
                <a:solidFill>
                  <a:schemeClr val="tx2"/>
                </a:solidFill>
                <a:latin typeface="Lato" panose="020F0502020204030203" pitchFamily="34" charset="-18"/>
              </a:rPr>
              <a:t>Zgodnie z dyspozycją ustawową przyjęcie uchwały w sprawie lokalizacji inwestycji mieszkaniowej lub inwestycji towarzyszącej zależy wyłącznie od oceny Rady gminy. </a:t>
            </a:r>
            <a:r>
              <a:rPr lang="pl-PL" altLang="pl-PL" sz="2400" b="1" dirty="0">
                <a:solidFill>
                  <a:schemeClr val="tx1"/>
                </a:solidFill>
                <a:latin typeface="Lato" panose="020F0502020204030203" pitchFamily="34" charset="-18"/>
              </a:rPr>
              <a:t>Spełnienie wymogów wynikających z odpowiednich przepisów w żaden sposób nie gwarantuje że uchwała pozytywna zostanie podjęta</a:t>
            </a:r>
            <a:r>
              <a:rPr lang="pl-PL" alt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.</a:t>
            </a:r>
            <a:r>
              <a:rPr lang="pl-PL" altLang="pl-PL" sz="2400" dirty="0">
                <a:solidFill>
                  <a:schemeClr val="tx2"/>
                </a:solidFill>
                <a:latin typeface="Lato" panose="020F0502020204030203" pitchFamily="34" charset="-18"/>
              </a:rPr>
              <a:t>  Ustawodawca nie określił żadnej sytuacji, w której Rada musiałaby podjąć uchwałę pozytywną.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pl-PL" altLang="pl-PL" sz="2400" dirty="0">
                <a:solidFill>
                  <a:schemeClr val="tx2"/>
                </a:solidFill>
                <a:latin typeface="Lato" panose="020F0502020204030203" pitchFamily="34" charset="-18"/>
              </a:rPr>
              <a:t>    Podjęcie uchwały pozytywnej budzi sprzeciw zwłaszcza gdy miałaby ona być niezgodna z </a:t>
            </a:r>
            <a:r>
              <a:rPr lang="pl-PL" altLang="pl-PL" sz="2400" dirty="0" err="1">
                <a:solidFill>
                  <a:schemeClr val="tx2"/>
                </a:solidFill>
                <a:latin typeface="Lato" panose="020F0502020204030203" pitchFamily="34" charset="-18"/>
              </a:rPr>
              <a:t>mpzp</a:t>
            </a:r>
            <a:r>
              <a:rPr lang="pl-PL" altLang="pl-PL" sz="2400" dirty="0">
                <a:solidFill>
                  <a:schemeClr val="tx2"/>
                </a:solidFill>
                <a:latin typeface="Lato" panose="020F0502020204030203" pitchFamily="34" charset="-18"/>
              </a:rPr>
              <a:t>.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pl-PL" altLang="pl-PL" sz="2400" dirty="0">
              <a:solidFill>
                <a:schemeClr val="tx2"/>
              </a:solidFill>
              <a:latin typeface="Lato" panose="020F0502020204030203" pitchFamily="34" charset="-18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pl-PL" alt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    </a:t>
            </a:r>
            <a:r>
              <a:rPr lang="pl-PL" altLang="pl-PL" sz="2400" b="1" dirty="0">
                <a:solidFill>
                  <a:srgbClr val="FF0000"/>
                </a:solidFill>
                <a:latin typeface="Lato" panose="020F0502020204030203" pitchFamily="34" charset="-18"/>
              </a:rPr>
              <a:t>W dużych miastach, w tym w Krakowie, do tej pory dominuje niechęć do wykorzystywania przepisów tej ustawy.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pl-PL" altLang="pl-PL" sz="1800" dirty="0">
              <a:latin typeface="Lato" panose="020F0502020204030203" pitchFamily="34" charset="-18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pl-PL" altLang="pl-PL" sz="1800" dirty="0">
                <a:latin typeface="Lato" panose="020F0502020204030203" pitchFamily="34" charset="-18"/>
              </a:rPr>
              <a:t>    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pl-PL" altLang="pl-PL" sz="1800" dirty="0">
              <a:latin typeface="Lato" panose="020F0502020204030203" pitchFamily="34" charset="-18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pl-PL" altLang="pl-PL" sz="1800" dirty="0">
              <a:latin typeface="Lato" panose="020F0502020204030203" pitchFamily="34" charset="-18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pl-PL" altLang="pl-PL" sz="1800" dirty="0">
              <a:latin typeface="Lato" panose="020F0502020204030203" pitchFamily="34" charset="-18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pl-PL" altLang="pl-PL" sz="1800" dirty="0">
              <a:latin typeface="Lato" panose="020F0502020204030203" pitchFamily="34" charset="-18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pl-PL" altLang="pl-PL" sz="1800" dirty="0">
              <a:latin typeface="Lato" panose="020F0502020204030203" pitchFamily="34" charset="-18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pl-PL" altLang="pl-PL" sz="1800" dirty="0">
              <a:latin typeface="Lato" panose="020F0502020204030203" pitchFamily="34" charset="-18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pl-PL" altLang="pl-PL" sz="1800" dirty="0">
              <a:latin typeface="Lato" panose="020F0502020204030203" pitchFamily="34" charset="-18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385713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C38443B4-659A-48CB-834D-B37B0B7CF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pl-PL" altLang="pl-PL" sz="2000" b="1">
                <a:solidFill>
                  <a:srgbClr val="260000"/>
                </a:solidFill>
                <a:latin typeface="Lato" panose="020F0502020204030203" pitchFamily="34" charset="-18"/>
              </a:rPr>
            </a:br>
            <a:br>
              <a:rPr lang="pl-PL" altLang="pl-PL" b="1">
                <a:latin typeface="Lato" panose="020F0502020204030203" pitchFamily="34" charset="-18"/>
              </a:rPr>
            </a:b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CC5B0A0-462B-401F-8431-67132A326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3647"/>
            <a:ext cx="10515600" cy="4184534"/>
          </a:xfrm>
          <a:prstGeom prst="rect">
            <a:avLst/>
          </a:prstGeom>
        </p:spPr>
        <p:txBody>
          <a:bodyPr/>
          <a:lstStyle/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pl-PL" altLang="pl-PL" sz="2400" dirty="0">
                <a:solidFill>
                  <a:schemeClr val="tx2"/>
                </a:solidFill>
                <a:latin typeface="Lato" panose="020F0502020204030203" pitchFamily="34" charset="-18"/>
              </a:rPr>
              <a:t>    Z powodu braku spodziewanych efektów </a:t>
            </a:r>
            <a:r>
              <a:rPr lang="pl-PL" alt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Ministerstwo Rozwoju i Technologii pracuje nad zmianami</a:t>
            </a:r>
            <a:r>
              <a:rPr lang="pl-PL" altLang="pl-PL" sz="2400" dirty="0">
                <a:solidFill>
                  <a:schemeClr val="tx2"/>
                </a:solidFill>
                <a:latin typeface="Lato" panose="020F0502020204030203" pitchFamily="34" charset="-18"/>
              </a:rPr>
              <a:t>.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pl-PL" altLang="pl-PL" sz="800" dirty="0">
              <a:solidFill>
                <a:schemeClr val="tx2"/>
              </a:solidFill>
              <a:latin typeface="Lato" panose="020F0502020204030203" pitchFamily="34" charset="-18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pl-PL" altLang="pl-PL" sz="2400" dirty="0">
                <a:solidFill>
                  <a:schemeClr val="tx2"/>
                </a:solidFill>
                <a:latin typeface="Lato" panose="020F0502020204030203" pitchFamily="34" charset="-18"/>
              </a:rPr>
              <a:t>Rozważane jest między innymi: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pl-PL" altLang="pl-PL" sz="2400" dirty="0">
                <a:solidFill>
                  <a:schemeClr val="tx2"/>
                </a:solidFill>
                <a:latin typeface="Lato" panose="020F0502020204030203" pitchFamily="34" charset="-18"/>
              </a:rPr>
              <a:t>zastąpienie uchwał w sprawie inwestycji mieszkaniowych lub  towarzyszących, uchwalaniem </a:t>
            </a:r>
            <a:r>
              <a:rPr lang="pl-PL" altLang="pl-PL" sz="2400" b="1" dirty="0">
                <a:solidFill>
                  <a:srgbClr val="006CB7"/>
                </a:solidFill>
                <a:latin typeface="Lato" panose="020F0502020204030203" pitchFamily="34" charset="-18"/>
              </a:rPr>
              <a:t>zintegrowanego planu inwestycyjnego</a:t>
            </a:r>
            <a:r>
              <a:rPr lang="pl-PL" altLang="pl-PL" sz="2400" dirty="0">
                <a:solidFill>
                  <a:schemeClr val="tx2"/>
                </a:solidFill>
                <a:latin typeface="Lato" panose="020F0502020204030203" pitchFamily="34" charset="-18"/>
              </a:rPr>
              <a:t>, poprzedzonego negocjacjami i umową urbanistyczną.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pl-PL" sz="2400" dirty="0">
                <a:solidFill>
                  <a:schemeClr val="tx2"/>
                </a:solidFill>
              </a:rPr>
              <a:t>zmiana zapisów ustawy o zmianie sposobu użytkowania niektórych budynków niemieszkalnych na budynki mieszkalne. Dzięki temu łatwiej będzie </a:t>
            </a:r>
            <a:r>
              <a:rPr lang="pl-PL" sz="2400" b="1" dirty="0">
                <a:solidFill>
                  <a:srgbClr val="006CB7"/>
                </a:solidFill>
              </a:rPr>
              <a:t>przekształcać na mieszkania budynki takie jak biurowce oraz obiekty handlowe</a:t>
            </a:r>
            <a:endParaRPr lang="pl-PL" altLang="pl-PL" sz="2400" b="1" dirty="0">
              <a:solidFill>
                <a:srgbClr val="006CB7"/>
              </a:solidFill>
              <a:latin typeface="Lato" panose="020F0502020204030203" pitchFamily="34" charset="-18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pl-PL" altLang="pl-PL" sz="1800" dirty="0">
              <a:latin typeface="Lato" panose="020F0502020204030203" pitchFamily="34" charset="-18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pl-PL" altLang="pl-PL" sz="1800" dirty="0">
                <a:latin typeface="Lato" panose="020F0502020204030203" pitchFamily="34" charset="-18"/>
              </a:rPr>
              <a:t>    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pl-PL" altLang="pl-PL" sz="1800" dirty="0">
              <a:latin typeface="Lato" panose="020F0502020204030203" pitchFamily="34" charset="-18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pl-PL" altLang="pl-PL" sz="1800" dirty="0">
              <a:latin typeface="Lato" panose="020F0502020204030203" pitchFamily="34" charset="-18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pl-PL" altLang="pl-PL" sz="1800" dirty="0">
              <a:latin typeface="Lato" panose="020F0502020204030203" pitchFamily="34" charset="-18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pl-PL" altLang="pl-PL" sz="1800" dirty="0">
              <a:latin typeface="Lato" panose="020F0502020204030203" pitchFamily="34" charset="-18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pl-PL" altLang="pl-PL" sz="1800" dirty="0">
              <a:latin typeface="Lato" panose="020F0502020204030203" pitchFamily="34" charset="-18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pl-PL" altLang="pl-PL" sz="1800" dirty="0">
              <a:latin typeface="Lato" panose="020F0502020204030203" pitchFamily="34" charset="-18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pl-PL" altLang="pl-PL" sz="1800" dirty="0">
              <a:latin typeface="Lato" panose="020F0502020204030203" pitchFamily="34" charset="-18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840344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082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zawartości 1">
            <a:extLst>
              <a:ext uri="{FF2B5EF4-FFF2-40B4-BE49-F238E27FC236}">
                <a16:creationId xmlns:a16="http://schemas.microsoft.com/office/drawing/2014/main" id="{CDFD5022-C8CE-48AB-A151-A825BFDA66B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3095537" y="511728"/>
            <a:ext cx="8556769" cy="18539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pl-PL" alt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W Krakowie, </a:t>
            </a:r>
            <a:r>
              <a:rPr lang="pl-PL" altLang="pl-PL" sz="2400" dirty="0">
                <a:solidFill>
                  <a:schemeClr val="tx2"/>
                </a:solidFill>
                <a:latin typeface="Lato" panose="020F0502020204030203" pitchFamily="34" charset="-18"/>
              </a:rPr>
              <a:t>w strukturze Urzędu Miasta, w Wydziale Architektury i Urbanistyki – funkcjonuje </a:t>
            </a:r>
            <a:r>
              <a:rPr lang="pl-PL" alt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Pion Urbanistyczny</a:t>
            </a:r>
            <a:r>
              <a:rPr lang="pl-PL" altLang="pl-PL" sz="2400" dirty="0">
                <a:solidFill>
                  <a:schemeClr val="tx2"/>
                </a:solidFill>
                <a:latin typeface="Lato" panose="020F0502020204030203" pitchFamily="34" charset="-18"/>
              </a:rPr>
              <a:t>.</a:t>
            </a:r>
            <a:br>
              <a:rPr lang="pl-PL" altLang="pl-PL" sz="2400" dirty="0">
                <a:solidFill>
                  <a:schemeClr val="tx2"/>
                </a:solidFill>
                <a:latin typeface="Lato" panose="020F0502020204030203" pitchFamily="34" charset="-18"/>
              </a:rPr>
            </a:br>
            <a:r>
              <a:rPr lang="pl-PL" altLang="pl-PL" sz="2400" dirty="0">
                <a:solidFill>
                  <a:schemeClr val="tx2"/>
                </a:solidFill>
                <a:latin typeface="Lato" panose="020F0502020204030203" pitchFamily="34" charset="-18"/>
              </a:rPr>
              <a:t>W jego ramach prowadzona jest</a:t>
            </a:r>
            <a:r>
              <a:rPr lang="pl-PL" alt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 </a:t>
            </a:r>
            <a:r>
              <a:rPr lang="pl-PL" altLang="pl-PL" sz="2400" b="1" dirty="0">
                <a:solidFill>
                  <a:srgbClr val="0070C0"/>
                </a:solidFill>
                <a:latin typeface="Lato" panose="020F0502020204030203" pitchFamily="34" charset="-18"/>
              </a:rPr>
              <a:t>urbanistyczna weryfikacja </a:t>
            </a:r>
            <a:r>
              <a:rPr lang="pl-PL" altLang="pl-PL" sz="2400" dirty="0">
                <a:solidFill>
                  <a:schemeClr val="tx2"/>
                </a:solidFill>
                <a:latin typeface="Lato" panose="020F0502020204030203" pitchFamily="34" charset="-18"/>
              </a:rPr>
              <a:t>inwestycji w trybie postępowań w sprawie </a:t>
            </a:r>
            <a:r>
              <a:rPr lang="pl-PL" alt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decyzji</a:t>
            </a:r>
            <a:r>
              <a:rPr lang="pl-PL" altLang="pl-PL" sz="2400" dirty="0">
                <a:solidFill>
                  <a:schemeClr val="tx2"/>
                </a:solidFill>
                <a:latin typeface="Lato" panose="020F0502020204030203" pitchFamily="34" charset="-18"/>
              </a:rPr>
              <a:t> </a:t>
            </a:r>
            <a:r>
              <a:rPr lang="pl-PL" alt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WZ</a:t>
            </a:r>
            <a:r>
              <a:rPr lang="pl-PL" altLang="pl-PL" sz="2400" dirty="0">
                <a:solidFill>
                  <a:schemeClr val="tx2"/>
                </a:solidFill>
                <a:latin typeface="Lato" panose="020F0502020204030203" pitchFamily="34" charset="-18"/>
              </a:rPr>
              <a:t>, </a:t>
            </a:r>
            <a:r>
              <a:rPr lang="pl-PL" alt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ULICP </a:t>
            </a:r>
            <a:r>
              <a:rPr lang="pl-PL" altLang="pl-PL" sz="2400" dirty="0">
                <a:solidFill>
                  <a:schemeClr val="tx2"/>
                </a:solidFill>
                <a:latin typeface="Lato" panose="020F0502020204030203" pitchFamily="34" charset="-18"/>
              </a:rPr>
              <a:t>oraz </a:t>
            </a:r>
            <a:r>
              <a:rPr lang="pl-PL" alt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uchwał ULIM -</a:t>
            </a:r>
            <a:r>
              <a:rPr lang="pl-PL" altLang="pl-PL" sz="2400" dirty="0">
                <a:solidFill>
                  <a:schemeClr val="tx2"/>
                </a:solidFill>
                <a:latin typeface="Lato" panose="020F0502020204030203" pitchFamily="34" charset="-18"/>
              </a:rPr>
              <a:t> z</a:t>
            </a:r>
            <a:r>
              <a:rPr lang="pl-PL" alt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 </a:t>
            </a:r>
            <a:r>
              <a:rPr lang="pl-PL" altLang="pl-PL" sz="2400" dirty="0">
                <a:solidFill>
                  <a:schemeClr val="tx2"/>
                </a:solidFill>
                <a:latin typeface="Lato" panose="020F0502020204030203" pitchFamily="34" charset="-18"/>
              </a:rPr>
              <a:t>uwzględnieniem potrzeb rozwoju miasta.</a:t>
            </a:r>
          </a:p>
          <a:p>
            <a:pPr marL="0" indent="0">
              <a:buNone/>
            </a:pPr>
            <a:endParaRPr lang="pl-PL" altLang="pl-PL" dirty="0"/>
          </a:p>
        </p:txBody>
      </p:sp>
      <p:sp>
        <p:nvSpPr>
          <p:cNvPr id="27651" name="Symbol zastępczy zawartości 2">
            <a:extLst>
              <a:ext uri="{FF2B5EF4-FFF2-40B4-BE49-F238E27FC236}">
                <a16:creationId xmlns:a16="http://schemas.microsoft.com/office/drawing/2014/main" id="{B7ABF43A-427A-4096-968B-18B20CE03FF3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7508146" y="5855515"/>
            <a:ext cx="3845653" cy="3214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pl-PL" altLang="pl-PL" sz="800" dirty="0">
                <a:latin typeface="Lato" panose="020F0502020204030203" pitchFamily="34" charset="-18"/>
                <a:hlinkClick r:id="rId2"/>
              </a:rPr>
              <a:t>https://www.krakow.pl/odwiedz_krakow/1177,artykul,trzy_dni_w_krakowie.html</a:t>
            </a:r>
            <a:endParaRPr lang="pl-PL" altLang="pl-PL" sz="800" dirty="0">
              <a:latin typeface="Lato" panose="020F0502020204030203" pitchFamily="34" charset="-18"/>
            </a:endParaRPr>
          </a:p>
          <a:p>
            <a:pPr marL="0" indent="0">
              <a:buNone/>
            </a:pPr>
            <a:endParaRPr lang="pl-PL" altLang="pl-PL" dirty="0"/>
          </a:p>
        </p:txBody>
      </p:sp>
      <p:pic>
        <p:nvPicPr>
          <p:cNvPr id="6" name="Picture 2" descr="https://plikimpi.krakow.pl/zalacznik/334940/4.jpg">
            <a:extLst>
              <a:ext uri="{FF2B5EF4-FFF2-40B4-BE49-F238E27FC236}">
                <a16:creationId xmlns:a16="http://schemas.microsoft.com/office/drawing/2014/main" id="{88791C17-6B30-4D86-AC03-BFC10315BC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" b="3954"/>
          <a:stretch/>
        </p:blipFill>
        <p:spPr bwMode="auto">
          <a:xfrm>
            <a:off x="603657" y="2302727"/>
            <a:ext cx="6367593" cy="398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zawartości 1">
            <a:extLst>
              <a:ext uri="{FF2B5EF4-FFF2-40B4-BE49-F238E27FC236}">
                <a16:creationId xmlns:a16="http://schemas.microsoft.com/office/drawing/2014/main" id="{CDFD5022-C8CE-48AB-A151-A825BFDA66B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2822513" y="540625"/>
            <a:ext cx="8870535" cy="15798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pl-PL" altLang="pl-PL" sz="2400" dirty="0">
                <a:solidFill>
                  <a:schemeClr val="tx2"/>
                </a:solidFill>
                <a:latin typeface="Lato" panose="020F0502020204030203" pitchFamily="34" charset="-18"/>
              </a:rPr>
              <a:t>W oparciu o ustawę z 2003 r. o planowaniu i zagospodarowaniu przestrzennym, wydawane są (art. 4.)  </a:t>
            </a:r>
            <a:r>
              <a:rPr lang="pl-PL" alt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decyzje WZIZT</a:t>
            </a:r>
            <a:r>
              <a:rPr lang="pl-PL" altLang="pl-PL" sz="2400" dirty="0">
                <a:solidFill>
                  <a:schemeClr val="tx2"/>
                </a:solidFill>
                <a:latin typeface="Lato" panose="020F0502020204030203" pitchFamily="34" charset="-18"/>
              </a:rPr>
              <a:t>, które dzielą się na </a:t>
            </a:r>
            <a:r>
              <a:rPr lang="pl-PL" alt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decyzje WZ </a:t>
            </a:r>
            <a:r>
              <a:rPr lang="pl-PL" altLang="pl-PL" sz="2400" dirty="0">
                <a:solidFill>
                  <a:schemeClr val="tx2"/>
                </a:solidFill>
                <a:latin typeface="Lato" panose="020F0502020204030203" pitchFamily="34" charset="-18"/>
              </a:rPr>
              <a:t>oraz </a:t>
            </a:r>
            <a:r>
              <a:rPr lang="pl-PL" alt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decyzje</a:t>
            </a:r>
            <a:r>
              <a:rPr lang="pl-PL" altLang="pl-PL" sz="2400" dirty="0">
                <a:solidFill>
                  <a:schemeClr val="tx2"/>
                </a:solidFill>
                <a:latin typeface="Lato" panose="020F0502020204030203" pitchFamily="34" charset="-18"/>
              </a:rPr>
              <a:t> </a:t>
            </a:r>
            <a:r>
              <a:rPr lang="pl-PL" altLang="pl-PL" sz="2400" b="1" dirty="0">
                <a:solidFill>
                  <a:schemeClr val="tx2"/>
                </a:solidFill>
                <a:latin typeface="Lato" panose="020F0502020204030203" pitchFamily="34" charset="-18"/>
              </a:rPr>
              <a:t>ULICP</a:t>
            </a:r>
            <a:endParaRPr lang="pl-PL" altLang="pl-PL" sz="2400" dirty="0">
              <a:solidFill>
                <a:schemeClr val="tx2"/>
              </a:solidFill>
              <a:latin typeface="Lato" panose="020F0502020204030203" pitchFamily="34" charset="-18"/>
            </a:endParaRPr>
          </a:p>
          <a:p>
            <a:pPr marL="0" indent="0">
              <a:buNone/>
            </a:pPr>
            <a:endParaRPr lang="pl-PL" altLang="pl-P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414175-7616-4CA6-AEE7-A0E43AAAE37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1269" y="1511460"/>
            <a:ext cx="10469461" cy="4705247"/>
            <a:chOff x="1643" y="12253"/>
            <a:chExt cx="8180" cy="2227"/>
          </a:xfrm>
        </p:grpSpPr>
        <p:sp>
          <p:nvSpPr>
            <p:cNvPr id="6" name="AutoShape 5">
              <a:extLst>
                <a:ext uri="{FF2B5EF4-FFF2-40B4-BE49-F238E27FC236}">
                  <a16:creationId xmlns:a16="http://schemas.microsoft.com/office/drawing/2014/main" id="{C5333939-9BE6-44B5-8BEF-DE9EE9788B7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18" y="12253"/>
              <a:ext cx="7200" cy="2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pl-PL" altLang="pl-PL" sz="1800"/>
            </a:p>
          </p:txBody>
        </p:sp>
        <p:sp>
          <p:nvSpPr>
            <p:cNvPr id="7" name="Text Box 6">
              <a:extLst>
                <a:ext uri="{FF2B5EF4-FFF2-40B4-BE49-F238E27FC236}">
                  <a16:creationId xmlns:a16="http://schemas.microsoft.com/office/drawing/2014/main" id="{B7DEA21C-0EFB-4CD1-ACB6-F61ABAB408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0" y="13553"/>
              <a:ext cx="3826" cy="92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l-PL" altLang="pl-PL" sz="2400" dirty="0">
                  <a:solidFill>
                    <a:schemeClr val="tx2"/>
                  </a:solidFill>
                </a:rPr>
                <a:t>lokalizację inwestycji celu publicznego ustala się w drodze </a:t>
              </a:r>
              <a:r>
                <a:rPr lang="pl-PL" altLang="pl-PL" sz="2400" b="1" dirty="0">
                  <a:solidFill>
                    <a:schemeClr val="tx2"/>
                  </a:solidFill>
                </a:rPr>
                <a:t>decyzji o lokalizacji inwestycji celu publicznego</a:t>
              </a:r>
              <a:r>
                <a:rPr lang="pl-PL" altLang="pl-PL" sz="2400" dirty="0">
                  <a:solidFill>
                    <a:schemeClr val="tx2"/>
                  </a:solidFill>
                </a:rPr>
                <a:t>,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l-PL" altLang="pl-PL" sz="2400" dirty="0">
                  <a:solidFill>
                    <a:schemeClr val="tx2"/>
                  </a:solidFill>
                </a:rPr>
                <a:t>tj. </a:t>
              </a:r>
              <a:r>
                <a:rPr lang="pl-PL" altLang="pl-PL" sz="2400" b="1" dirty="0">
                  <a:solidFill>
                    <a:srgbClr val="0070C0"/>
                  </a:solidFill>
                </a:rPr>
                <a:t>decyzji </a:t>
              </a:r>
              <a:r>
                <a:rPr lang="pl-PL" altLang="pl-PL" sz="2400" b="1" dirty="0" err="1">
                  <a:solidFill>
                    <a:srgbClr val="0070C0"/>
                  </a:solidFill>
                </a:rPr>
                <a:t>ulicp</a:t>
              </a:r>
              <a:endParaRPr lang="pl-PL" altLang="pl-PL" sz="2400" dirty="0"/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pl-PL" altLang="pl-PL" sz="1400" dirty="0"/>
            </a:p>
          </p:txBody>
        </p:sp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4ECF7EB6-AE0F-46F8-8CB9-4F22126954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3" y="12397"/>
              <a:ext cx="8163" cy="99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pl-PL" altLang="pl-PL" sz="800" dirty="0"/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l-PL" altLang="pl-PL" sz="2400" dirty="0">
                  <a:solidFill>
                    <a:schemeClr val="tx2"/>
                  </a:solidFill>
                </a:rPr>
                <a:t>W przypadku braku planu miejscowego określenie sposobów zagospodarowania i warunków zabudowy terenu następuje </a:t>
              </a:r>
              <a:br>
                <a:rPr lang="pl-PL" altLang="pl-PL" sz="2400" dirty="0">
                  <a:solidFill>
                    <a:schemeClr val="tx2"/>
                  </a:solidFill>
                </a:rPr>
              </a:br>
              <a:r>
                <a:rPr lang="pl-PL" altLang="pl-PL" sz="2400" dirty="0">
                  <a:solidFill>
                    <a:schemeClr val="tx2"/>
                  </a:solidFill>
                </a:rPr>
                <a:t>w drodze </a:t>
              </a:r>
              <a:r>
                <a:rPr lang="pl-PL" altLang="pl-PL" sz="2400" b="1" dirty="0">
                  <a:solidFill>
                    <a:srgbClr val="0070C0"/>
                  </a:solidFill>
                </a:rPr>
                <a:t>decyzji </a:t>
              </a:r>
              <a:r>
                <a:rPr lang="pl-PL" altLang="pl-PL" sz="2400" b="1" dirty="0" err="1">
                  <a:solidFill>
                    <a:srgbClr val="0070C0"/>
                  </a:solidFill>
                </a:rPr>
                <a:t>wzizt</a:t>
              </a:r>
              <a:endParaRPr lang="pl-PL" altLang="pl-PL" sz="2400" dirty="0">
                <a:solidFill>
                  <a:srgbClr val="0070C0"/>
                </a:solidFill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l-PL" altLang="pl-PL" sz="2400" dirty="0">
                  <a:solidFill>
                    <a:schemeClr val="tx2"/>
                  </a:solidFill>
                </a:rPr>
                <a:t>(</a:t>
              </a:r>
              <a:r>
                <a:rPr lang="pl-PL" altLang="pl-PL" sz="2400" b="1" dirty="0">
                  <a:solidFill>
                    <a:schemeClr val="tx2"/>
                  </a:solidFill>
                </a:rPr>
                <a:t>decyzja o warunkach zabudowy i zagospodarowania terenu</a:t>
              </a:r>
              <a:r>
                <a:rPr lang="pl-PL" altLang="pl-PL" sz="2400" dirty="0">
                  <a:solidFill>
                    <a:schemeClr val="tx2"/>
                  </a:solidFill>
                </a:rPr>
                <a:t>),</a:t>
              </a:r>
              <a:br>
                <a:rPr lang="pl-PL" altLang="pl-PL" sz="2400" dirty="0">
                  <a:solidFill>
                    <a:schemeClr val="tx2"/>
                  </a:solidFill>
                </a:rPr>
              </a:br>
              <a:r>
                <a:rPr lang="pl-PL" altLang="pl-PL" sz="2400" dirty="0">
                  <a:solidFill>
                    <a:schemeClr val="tx2"/>
                  </a:solidFill>
                </a:rPr>
                <a:t> przy czym:</a:t>
              </a:r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F9F6B300-4088-4B97-B132-9202BB431E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23" y="13549"/>
              <a:ext cx="4200" cy="92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l-PL" altLang="pl-PL" sz="2400" dirty="0">
                  <a:solidFill>
                    <a:schemeClr val="tx2"/>
                  </a:solidFill>
                </a:rPr>
                <a:t>sposób zagospodarowania terenu i warunki zabudowy dla innych inwestycji ustala się w drodze </a:t>
              </a:r>
              <a:r>
                <a:rPr lang="pl-PL" altLang="pl-PL" sz="2400" b="1" dirty="0">
                  <a:solidFill>
                    <a:schemeClr val="tx2"/>
                  </a:solidFill>
                </a:rPr>
                <a:t>decyzji o warunkach zabudowy</a:t>
              </a:r>
              <a:r>
                <a:rPr lang="pl-PL" altLang="pl-PL" sz="2400" dirty="0">
                  <a:solidFill>
                    <a:schemeClr val="tx2"/>
                  </a:solidFill>
                </a:rPr>
                <a:t>,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l-PL" altLang="pl-PL" sz="2400" dirty="0">
                  <a:solidFill>
                    <a:schemeClr val="tx2"/>
                  </a:solidFill>
                </a:rPr>
                <a:t>tj. </a:t>
              </a:r>
              <a:r>
                <a:rPr lang="pl-PL" altLang="pl-PL" sz="2400" b="1" dirty="0">
                  <a:solidFill>
                    <a:srgbClr val="0070C0"/>
                  </a:solidFill>
                </a:rPr>
                <a:t>decyzji </a:t>
              </a:r>
              <a:r>
                <a:rPr lang="pl-PL" altLang="pl-PL" sz="2400" b="1" dirty="0" err="1">
                  <a:solidFill>
                    <a:srgbClr val="0070C0"/>
                  </a:solidFill>
                </a:rPr>
                <a:t>wz</a:t>
              </a:r>
              <a:endParaRPr lang="pl-PL" altLang="pl-PL" sz="2400" dirty="0"/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pl-PL" altLang="pl-PL" sz="1400" dirty="0"/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84B01F75-E933-4A57-AD54-69A8D2A193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58" y="13405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C4C1BD36-AA73-4B3B-9696-499B142A7B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02" y="13405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6D5497F2-F93B-4968-8629-46C54B31A33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67873" y="469106"/>
            <a:ext cx="8035433" cy="5940083"/>
            <a:chOff x="2275" y="1146"/>
            <a:chExt cx="7275" cy="5760"/>
          </a:xfrm>
        </p:grpSpPr>
        <p:sp>
          <p:nvSpPr>
            <p:cNvPr id="6" name="AutoShape 8">
              <a:extLst>
                <a:ext uri="{FF2B5EF4-FFF2-40B4-BE49-F238E27FC236}">
                  <a16:creationId xmlns:a16="http://schemas.microsoft.com/office/drawing/2014/main" id="{F6C41E66-71E5-4376-BE56-A032F8977EE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75" y="1146"/>
              <a:ext cx="7200" cy="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pl-PL" altLang="pl-PL" sz="1800"/>
            </a:p>
          </p:txBody>
        </p:sp>
        <p:sp>
          <p:nvSpPr>
            <p:cNvPr id="7" name="Text Box 9">
              <a:extLst>
                <a:ext uri="{FF2B5EF4-FFF2-40B4-BE49-F238E27FC236}">
                  <a16:creationId xmlns:a16="http://schemas.microsoft.com/office/drawing/2014/main" id="{EEC08780-93A3-4EA3-9448-9CB9B3AD81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8" y="1259"/>
              <a:ext cx="7232" cy="96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l-PL" altLang="pl-PL" sz="1800" b="1" dirty="0">
                  <a:solidFill>
                    <a:schemeClr val="tx2"/>
                  </a:solidFill>
                </a:rPr>
                <a:t>Przyjęcie </a:t>
              </a:r>
              <a:r>
                <a:rPr lang="pl-PL" altLang="pl-PL" sz="1800" b="1" dirty="0">
                  <a:solidFill>
                    <a:srgbClr val="0070C0"/>
                  </a:solidFill>
                </a:rPr>
                <a:t>wniosku</a:t>
              </a:r>
              <a:r>
                <a:rPr lang="pl-PL" altLang="pl-PL" sz="1800" b="1" dirty="0">
                  <a:solidFill>
                    <a:schemeClr val="tx2"/>
                  </a:solidFill>
                </a:rPr>
                <a:t> i podjęcie czynności w oparciu o przepisy k.p.a.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l-PL" altLang="pl-PL" sz="1200" dirty="0">
                  <a:solidFill>
                    <a:schemeClr val="tx2"/>
                  </a:solidFill>
                </a:rPr>
                <a:t>oraz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l-PL" altLang="pl-PL" sz="1800" b="1" dirty="0">
                  <a:solidFill>
                    <a:schemeClr val="tx2"/>
                  </a:solidFill>
                </a:rPr>
                <a:t>art. 52. i art. 53 </a:t>
              </a:r>
              <a:r>
                <a:rPr lang="pl-PL" altLang="pl-PL" sz="1800" b="1" dirty="0" err="1">
                  <a:solidFill>
                    <a:schemeClr val="tx2"/>
                  </a:solidFill>
                </a:rPr>
                <a:t>upzp</a:t>
              </a:r>
              <a:r>
                <a:rPr lang="pl-PL" altLang="pl-PL" sz="1800" b="1" dirty="0">
                  <a:solidFill>
                    <a:schemeClr val="tx2"/>
                  </a:solidFill>
                </a:rPr>
                <a:t> </a:t>
              </a:r>
              <a:r>
                <a:rPr lang="pl-PL" altLang="pl-PL" sz="1800" dirty="0">
                  <a:solidFill>
                    <a:schemeClr val="tx2"/>
                  </a:solidFill>
                </a:rPr>
                <a:t>(dla WZ w kontekście art. 64.1.)</a:t>
              </a:r>
              <a:endParaRPr lang="pl-PL" altLang="pl-PL" sz="1800" b="1" dirty="0">
                <a:solidFill>
                  <a:schemeClr val="tx2"/>
                </a:solidFill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pl-PL" altLang="pl-PL" sz="800" dirty="0"/>
            </a:p>
          </p:txBody>
        </p:sp>
        <p:sp>
          <p:nvSpPr>
            <p:cNvPr id="8" name="Text Box 10">
              <a:extLst>
                <a:ext uri="{FF2B5EF4-FFF2-40B4-BE49-F238E27FC236}">
                  <a16:creationId xmlns:a16="http://schemas.microsoft.com/office/drawing/2014/main" id="{A0964F8E-921D-49D8-952A-657F843B99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8" y="2364"/>
              <a:ext cx="7210" cy="225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FF"/>
                </a:buClr>
                <a:defRPr/>
              </a:pPr>
              <a:r>
                <a:rPr lang="pl-PL" altLang="pl-PL" dirty="0"/>
                <a:t>     </a:t>
              </a:r>
              <a:r>
                <a:rPr lang="pl-PL" altLang="pl-PL" dirty="0">
                  <a:solidFill>
                    <a:schemeClr val="tx2"/>
                  </a:solidFill>
                </a:rPr>
                <a:t>Dokonanie przez organ (art. 53.3. upzp):</a:t>
              </a:r>
            </a:p>
            <a:p>
              <a:pPr marL="285750" indent="-285750">
                <a:buClr>
                  <a:srgbClr val="0000FF"/>
                </a:buClr>
                <a:buFont typeface="Arial" panose="020B0604020202020204" pitchFamily="34" charset="0"/>
                <a:buChar char="•"/>
                <a:defRPr/>
              </a:pPr>
              <a:r>
                <a:rPr lang="pl-PL" altLang="pl-PL" b="1" dirty="0">
                  <a:solidFill>
                    <a:srgbClr val="0070C0"/>
                  </a:solidFill>
                </a:rPr>
                <a:t> analizy </a:t>
              </a:r>
              <a:r>
                <a:rPr lang="pl-PL" altLang="pl-PL" dirty="0">
                  <a:solidFill>
                    <a:schemeClr val="tx2"/>
                  </a:solidFill>
                </a:rPr>
                <a:t>warunków i zasad zagospodarowania terenu oraz jego zabudowy, wynikających z przepisów odrębnych</a:t>
              </a:r>
            </a:p>
            <a:p>
              <a:pPr marL="285750" indent="-285750">
                <a:buClr>
                  <a:srgbClr val="0000FF"/>
                </a:buClr>
                <a:buFont typeface="Arial" panose="020B0604020202020204" pitchFamily="34" charset="0"/>
                <a:buChar char="•"/>
                <a:defRPr/>
              </a:pPr>
              <a:r>
                <a:rPr lang="pl-PL" altLang="pl-PL" b="1" dirty="0">
                  <a:solidFill>
                    <a:schemeClr val="tx2"/>
                  </a:solidFill>
                </a:rPr>
                <a:t> </a:t>
              </a:r>
              <a:r>
                <a:rPr lang="pl-PL" altLang="pl-PL" b="1" dirty="0">
                  <a:solidFill>
                    <a:srgbClr val="0070C0"/>
                  </a:solidFill>
                </a:rPr>
                <a:t>analizy</a:t>
              </a:r>
              <a:r>
                <a:rPr lang="pl-PL" altLang="pl-PL" b="1" dirty="0">
                  <a:solidFill>
                    <a:schemeClr val="tx2"/>
                  </a:solidFill>
                </a:rPr>
                <a:t> </a:t>
              </a:r>
              <a:r>
                <a:rPr lang="pl-PL" altLang="pl-PL" dirty="0">
                  <a:solidFill>
                    <a:schemeClr val="tx2"/>
                  </a:solidFill>
                </a:rPr>
                <a:t>stanu faktycznego i prawnego terenu, na którym przewiduje się realizację inwestycji</a:t>
              </a:r>
              <a:br>
                <a:rPr lang="pl-PL" altLang="pl-PL" dirty="0">
                  <a:solidFill>
                    <a:schemeClr val="tx2"/>
                  </a:solidFill>
                </a:rPr>
              </a:br>
              <a:endParaRPr lang="pl-PL" altLang="pl-PL" sz="800" dirty="0">
                <a:solidFill>
                  <a:schemeClr val="tx2"/>
                </a:solidFill>
              </a:endParaRPr>
            </a:p>
            <a:p>
              <a:pPr>
                <a:buClr>
                  <a:srgbClr val="0000FF"/>
                </a:buClr>
                <a:defRPr/>
              </a:pPr>
              <a:r>
                <a:rPr lang="pl-PL" altLang="pl-PL" sz="1600" dirty="0">
                  <a:solidFill>
                    <a:schemeClr val="tx2"/>
                  </a:solidFill>
                </a:rPr>
                <a:t>w ramach analizy prowadzone są </a:t>
              </a:r>
              <a:r>
                <a:rPr lang="pl-PL" altLang="pl-PL" sz="1600" b="1" dirty="0">
                  <a:solidFill>
                    <a:schemeClr val="tx2"/>
                  </a:solidFill>
                </a:rPr>
                <a:t>konsultacje</a:t>
              </a:r>
              <a:r>
                <a:rPr lang="pl-PL" altLang="pl-PL" sz="1600" dirty="0">
                  <a:solidFill>
                    <a:schemeClr val="tx2"/>
                  </a:solidFill>
                </a:rPr>
                <a:t> z innymi Wydziałami i jednostkami Gminy a sama analiza </a:t>
              </a:r>
              <a:r>
                <a:rPr lang="pl-PL" altLang="pl-PL" sz="1600" dirty="0" err="1">
                  <a:solidFill>
                    <a:schemeClr val="tx2"/>
                  </a:solidFill>
                </a:rPr>
                <a:t>urbanistyczno</a:t>
              </a:r>
              <a:r>
                <a:rPr lang="pl-PL" altLang="pl-PL" sz="1600" dirty="0">
                  <a:solidFill>
                    <a:schemeClr val="tx2"/>
                  </a:solidFill>
                </a:rPr>
                <a:t> – </a:t>
              </a:r>
              <a:r>
                <a:rPr lang="pl-PL" altLang="pl-PL" sz="1600" dirty="0" err="1">
                  <a:solidFill>
                    <a:schemeClr val="tx2"/>
                  </a:solidFill>
                </a:rPr>
                <a:t>architrktoniczna</a:t>
              </a:r>
              <a:r>
                <a:rPr lang="pl-PL" altLang="pl-PL" sz="1600" dirty="0">
                  <a:solidFill>
                    <a:schemeClr val="tx2"/>
                  </a:solidFill>
                </a:rPr>
                <a:t>  jest wykonywana razem z</a:t>
              </a:r>
              <a:r>
                <a:rPr lang="pl-PL" altLang="pl-PL" sz="1600" b="1" dirty="0">
                  <a:solidFill>
                    <a:schemeClr val="tx2"/>
                  </a:solidFill>
                </a:rPr>
                <a:t> </a:t>
              </a:r>
              <a:r>
                <a:rPr lang="pl-PL" altLang="pl-PL" sz="1600" b="1" dirty="0">
                  <a:solidFill>
                    <a:srgbClr val="0070C0"/>
                  </a:solidFill>
                </a:rPr>
                <a:t>Zespołem </a:t>
              </a:r>
              <a:r>
                <a:rPr lang="pl-PL" altLang="pl-PL" sz="1600" b="1" dirty="0" err="1">
                  <a:solidFill>
                    <a:srgbClr val="0070C0"/>
                  </a:solidFill>
                </a:rPr>
                <a:t>Urbanistyczno</a:t>
              </a:r>
              <a:r>
                <a:rPr lang="pl-PL" altLang="pl-PL" sz="1600" b="1" dirty="0">
                  <a:solidFill>
                    <a:srgbClr val="0070C0"/>
                  </a:solidFill>
                </a:rPr>
                <a:t> - Architektonicznym.</a:t>
              </a:r>
            </a:p>
            <a:p>
              <a:pPr algn="ctr">
                <a:defRPr/>
              </a:pPr>
              <a:endParaRPr lang="pl-PL" altLang="pl-PL" sz="800" dirty="0">
                <a:solidFill>
                  <a:srgbClr val="0000FF"/>
                </a:solidFill>
              </a:endParaRPr>
            </a:p>
          </p:txBody>
        </p:sp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AFD27C13-18F6-4C23-AFDC-1CEEDAD524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8" y="4765"/>
              <a:ext cx="7200" cy="36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l-PL" altLang="pl-PL" sz="1800" b="1" dirty="0"/>
                <a:t>Sporządzenie</a:t>
              </a:r>
              <a:r>
                <a:rPr lang="pl-PL" altLang="pl-PL" sz="1800" dirty="0"/>
                <a:t> </a:t>
              </a:r>
              <a:r>
                <a:rPr lang="pl-PL" altLang="pl-PL" sz="1800" b="1" dirty="0">
                  <a:solidFill>
                    <a:srgbClr val="0070C0"/>
                  </a:solidFill>
                </a:rPr>
                <a:t>projektu decyzji</a:t>
              </a:r>
              <a:r>
                <a:rPr lang="pl-PL" altLang="pl-PL" sz="1800" dirty="0"/>
                <a:t> (art. 60.4. </a:t>
              </a:r>
              <a:r>
                <a:rPr lang="pl-PL" altLang="pl-PL" sz="1800" dirty="0" err="1"/>
                <a:t>upzp</a:t>
              </a:r>
              <a:r>
                <a:rPr lang="pl-PL" altLang="pl-PL" sz="1800" dirty="0"/>
                <a:t>)</a:t>
              </a:r>
              <a:endParaRPr lang="pl-PL" altLang="pl-PL" sz="1800" dirty="0">
                <a:solidFill>
                  <a:srgbClr val="0000FF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pl-PL" altLang="pl-PL" sz="1800" dirty="0"/>
            </a:p>
          </p:txBody>
        </p:sp>
        <p:sp>
          <p:nvSpPr>
            <p:cNvPr id="10" name="Text Box 12">
              <a:extLst>
                <a:ext uri="{FF2B5EF4-FFF2-40B4-BE49-F238E27FC236}">
                  <a16:creationId xmlns:a16="http://schemas.microsoft.com/office/drawing/2014/main" id="{1E622E0D-C8CE-4FB4-B65F-6DB7EB2F2F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8" y="5278"/>
              <a:ext cx="7200" cy="7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l-PL" altLang="pl-PL" sz="1800" b="1" dirty="0"/>
                <a:t>uzgodnienie projektu decyzji </a:t>
              </a:r>
              <a:br>
                <a:rPr lang="pl-PL" altLang="pl-PL" sz="1800" b="1" dirty="0"/>
              </a:br>
              <a:r>
                <a:rPr lang="pl-PL" altLang="pl-PL" sz="1800" dirty="0"/>
                <a:t>z organami, o których mowa w art. 53.4. </a:t>
              </a:r>
              <a:r>
                <a:rPr lang="pl-PL" altLang="pl-PL" sz="1800" dirty="0" err="1"/>
                <a:t>upzp</a:t>
              </a:r>
              <a:endParaRPr lang="pl-PL" altLang="pl-PL" sz="1800" dirty="0"/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pl-PL" altLang="pl-PL" sz="1800" dirty="0"/>
            </a:p>
          </p:txBody>
        </p:sp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id="{EE1292C0-CA71-4D1A-B12B-8A6E7849DB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8" y="6139"/>
              <a:ext cx="7200" cy="5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l-PL" altLang="pl-PL" sz="1800" b="1" dirty="0"/>
                <a:t>wydanie decyzji</a:t>
              </a:r>
              <a:r>
                <a:rPr lang="pl-PL" altLang="pl-PL" sz="1800" dirty="0"/>
                <a:t> przez Prezydenta Miasta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pl-PL" altLang="pl-PL" sz="800" dirty="0"/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pl-PL" altLang="pl-PL" sz="1800" dirty="0"/>
            </a:p>
          </p:txBody>
        </p:sp>
        <p:sp>
          <p:nvSpPr>
            <p:cNvPr id="12" name="Line 14">
              <a:extLst>
                <a:ext uri="{FF2B5EF4-FFF2-40B4-BE49-F238E27FC236}">
                  <a16:creationId xmlns:a16="http://schemas.microsoft.com/office/drawing/2014/main" id="{2AF5E4AA-26CF-4F48-BB21-E02EF61ED6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20" y="219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Line 15">
              <a:extLst>
                <a:ext uri="{FF2B5EF4-FFF2-40B4-BE49-F238E27FC236}">
                  <a16:creationId xmlns:a16="http://schemas.microsoft.com/office/drawing/2014/main" id="{93C4AEB1-2F04-4B1F-9CF8-D04B93DAC6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50" y="4485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Line 16">
              <a:extLst>
                <a:ext uri="{FF2B5EF4-FFF2-40B4-BE49-F238E27FC236}">
                  <a16:creationId xmlns:a16="http://schemas.microsoft.com/office/drawing/2014/main" id="{B6221322-9862-4B00-8325-A3C58980A6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50" y="513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Line 17">
              <a:extLst>
                <a:ext uri="{FF2B5EF4-FFF2-40B4-BE49-F238E27FC236}">
                  <a16:creationId xmlns:a16="http://schemas.microsoft.com/office/drawing/2014/main" id="{D1AE81A2-0A9A-45DA-B9F2-3A29E290FA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50" y="6003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6" name="Tytuł 4">
            <a:extLst>
              <a:ext uri="{FF2B5EF4-FFF2-40B4-BE49-F238E27FC236}">
                <a16:creationId xmlns:a16="http://schemas.microsoft.com/office/drawing/2014/main" id="{F2C01B87-2E7E-429E-8197-B15518D53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047" y="1200754"/>
            <a:ext cx="2567221" cy="69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altLang="pl-PL" sz="3600" b="1" dirty="0">
                <a:solidFill>
                  <a:schemeClr val="tx2"/>
                </a:solidFill>
                <a:latin typeface="Lato" panose="020F0502020204030203" pitchFamily="34" charset="-18"/>
              </a:rPr>
              <a:t>Procedura</a:t>
            </a:r>
          </a:p>
        </p:txBody>
      </p:sp>
      <p:sp>
        <p:nvSpPr>
          <p:cNvPr id="17" name="pole tekstowe 10">
            <a:extLst>
              <a:ext uri="{FF2B5EF4-FFF2-40B4-BE49-F238E27FC236}">
                <a16:creationId xmlns:a16="http://schemas.microsoft.com/office/drawing/2014/main" id="{6BE56292-1AF7-4B76-B3A1-308FD92D1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70" y="2007610"/>
            <a:ext cx="2613487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dirty="0">
                <a:solidFill>
                  <a:schemeClr val="tx2"/>
                </a:solidFill>
                <a:latin typeface="Lato" panose="020F0502020204030203" pitchFamily="34" charset="-18"/>
              </a:rPr>
              <a:t>Procedura wydawania decyzji WZIZT  regulowana jest ustawą</a:t>
            </a:r>
            <a:br>
              <a:rPr lang="pl-PL" altLang="pl-PL" sz="2000" dirty="0">
                <a:solidFill>
                  <a:schemeClr val="tx2"/>
                </a:solidFill>
                <a:latin typeface="Lato" panose="020F0502020204030203" pitchFamily="34" charset="-18"/>
              </a:rPr>
            </a:br>
            <a:r>
              <a:rPr lang="pl-PL" altLang="pl-PL" sz="2000" dirty="0">
                <a:solidFill>
                  <a:schemeClr val="tx2"/>
                </a:solidFill>
                <a:latin typeface="Lato" panose="020F0502020204030203" pitchFamily="34" charset="-18"/>
              </a:rPr>
              <a:t>o planowaniu i zagospodarowaniu przestrzennym (</a:t>
            </a:r>
            <a:r>
              <a:rPr lang="pl-PL" altLang="pl-PL" sz="2000" dirty="0" err="1">
                <a:solidFill>
                  <a:schemeClr val="tx2"/>
                </a:solidFill>
                <a:latin typeface="Lato" panose="020F0502020204030203" pitchFamily="34" charset="-18"/>
              </a:rPr>
              <a:t>upzp</a:t>
            </a:r>
            <a:r>
              <a:rPr lang="pl-PL" altLang="pl-PL" sz="2000" dirty="0">
                <a:solidFill>
                  <a:schemeClr val="tx2"/>
                </a:solidFill>
                <a:latin typeface="Lato" panose="020F0502020204030203" pitchFamily="34" charset="-18"/>
              </a:rPr>
              <a:t>) oraz szeregiem innych aktów prawnych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2560373F-9D9F-4BC1-BB02-5D44F0AE4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8078" y="520118"/>
            <a:ext cx="4897438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chemeClr val="tx2"/>
                </a:solidFill>
                <a:latin typeface="Lato" panose="020F0502020204030203" pitchFamily="34" charset="-18"/>
              </a:rPr>
              <a:t>Kryteria rozstrzygnięć</a:t>
            </a:r>
          </a:p>
        </p:txBody>
      </p:sp>
      <p:sp>
        <p:nvSpPr>
          <p:cNvPr id="6" name="pole tekstowe 10">
            <a:extLst>
              <a:ext uri="{FF2B5EF4-FFF2-40B4-BE49-F238E27FC236}">
                <a16:creationId xmlns:a16="http://schemas.microsoft.com/office/drawing/2014/main" id="{5E65693F-F8A5-4513-8D21-4CA1A7FCD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480" y="1103502"/>
            <a:ext cx="1081341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altLang="pl-PL" sz="2000" dirty="0">
                <a:solidFill>
                  <a:srgbClr val="260000"/>
                </a:solidFill>
                <a:latin typeface="Lato" panose="020F0502020204030203" pitchFamily="34" charset="-18"/>
              </a:rPr>
              <a:t>Decyzje </a:t>
            </a:r>
            <a:r>
              <a:rPr lang="pl-PL" altLang="pl-PL" sz="2000" b="1" dirty="0">
                <a:solidFill>
                  <a:srgbClr val="260000"/>
                </a:solidFill>
                <a:latin typeface="Lato" panose="020F0502020204030203" pitchFamily="34" charset="-18"/>
              </a:rPr>
              <a:t>WZIZT  </a:t>
            </a:r>
            <a:r>
              <a:rPr lang="pl-PL" altLang="pl-PL" sz="2000" dirty="0">
                <a:solidFill>
                  <a:srgbClr val="260000"/>
                </a:solidFill>
                <a:latin typeface="Lato" panose="020F0502020204030203" pitchFamily="34" charset="-18"/>
              </a:rPr>
              <a:t>wydawane są z uwzględnieniem kryteriów wskazanych w art. 1. </a:t>
            </a:r>
            <a:r>
              <a:rPr lang="pl-PL" altLang="pl-PL" sz="2000" dirty="0" err="1">
                <a:solidFill>
                  <a:srgbClr val="260000"/>
                </a:solidFill>
                <a:latin typeface="Lato" panose="020F0502020204030203" pitchFamily="34" charset="-18"/>
              </a:rPr>
              <a:t>upzp</a:t>
            </a:r>
            <a:r>
              <a:rPr lang="pl-PL" altLang="pl-PL" sz="2000" dirty="0">
                <a:solidFill>
                  <a:srgbClr val="260000"/>
                </a:solidFill>
                <a:latin typeface="Lato" panose="020F0502020204030203" pitchFamily="34" charset="-18"/>
              </a:rPr>
              <a:t> – tj. z przyjęciem </a:t>
            </a:r>
            <a:r>
              <a:rPr lang="pl-PL" altLang="pl-PL" sz="2000" b="1" dirty="0">
                <a:solidFill>
                  <a:srgbClr val="0070C0"/>
                </a:solidFill>
                <a:latin typeface="Lato" panose="020F0502020204030203" pitchFamily="34" charset="-18"/>
              </a:rPr>
              <a:t>ładu przestrzennego </a:t>
            </a:r>
            <a:r>
              <a:rPr lang="pl-PL" altLang="pl-PL" sz="2000" dirty="0">
                <a:solidFill>
                  <a:srgbClr val="260000"/>
                </a:solidFill>
                <a:latin typeface="Lato" panose="020F0502020204030203" pitchFamily="34" charset="-18"/>
              </a:rPr>
              <a:t>i </a:t>
            </a:r>
            <a:r>
              <a:rPr lang="pl-PL" altLang="pl-PL" sz="2000" b="1" dirty="0">
                <a:solidFill>
                  <a:srgbClr val="0070C0"/>
                </a:solidFill>
                <a:latin typeface="Lato" panose="020F0502020204030203" pitchFamily="34" charset="-18"/>
              </a:rPr>
              <a:t>zrównoważonego rozwoju</a:t>
            </a:r>
            <a:br>
              <a:rPr lang="pl-PL" altLang="pl-PL" sz="2000" b="1" dirty="0">
                <a:solidFill>
                  <a:srgbClr val="0070C0"/>
                </a:solidFill>
                <a:latin typeface="Lato" panose="020F0502020204030203" pitchFamily="34" charset="-18"/>
              </a:rPr>
            </a:br>
            <a:r>
              <a:rPr lang="pl-PL" altLang="pl-PL" sz="2000" dirty="0">
                <a:solidFill>
                  <a:schemeClr val="tx2"/>
                </a:solidFill>
                <a:latin typeface="Lato" panose="020F0502020204030203" pitchFamily="34" charset="-18"/>
              </a:rPr>
              <a:t>z</a:t>
            </a:r>
            <a:r>
              <a:rPr lang="pl-PL" altLang="pl-PL" sz="2000" dirty="0">
                <a:solidFill>
                  <a:srgbClr val="260000"/>
                </a:solidFill>
                <a:latin typeface="Lato" panose="020F0502020204030203" pitchFamily="34" charset="-18"/>
              </a:rPr>
              <a:t>a podstawę działań.  </a:t>
            </a:r>
            <a:endParaRPr lang="pl-PL" altLang="pl-PL" sz="2000" dirty="0">
              <a:latin typeface="Lato" panose="020F0502020204030203" pitchFamily="34" charset="-18"/>
            </a:endParaRPr>
          </a:p>
        </p:txBody>
      </p:sp>
      <p:sp>
        <p:nvSpPr>
          <p:cNvPr id="7" name="Prostokąt 1">
            <a:extLst>
              <a:ext uri="{FF2B5EF4-FFF2-40B4-BE49-F238E27FC236}">
                <a16:creationId xmlns:a16="http://schemas.microsoft.com/office/drawing/2014/main" id="{21D21A15-5DA8-4690-80CC-17E051E97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5428" y="2303652"/>
            <a:ext cx="688446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srgbClr val="0070C0"/>
                </a:solidFill>
                <a:latin typeface="Lato" panose="020F0502020204030203" pitchFamily="34" charset="-18"/>
              </a:rPr>
              <a:t>Decyzje WZ – są wydawane tylko w sytuacji, w której planowana inwestycja spełnia warunki wskazane w  art.  61.1.  u p z p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>
                <a:solidFill>
                  <a:srgbClr val="260000"/>
                </a:solidFill>
                <a:latin typeface="Lato" panose="020F0502020204030203" pitchFamily="34" charset="-18"/>
              </a:rPr>
              <a:t>– w tym warunek </a:t>
            </a:r>
            <a:r>
              <a:rPr lang="pl-PL" altLang="pl-PL" sz="1800" b="1" dirty="0">
                <a:solidFill>
                  <a:schemeClr val="tx2"/>
                </a:solidFill>
                <a:latin typeface="Lato" panose="020F0502020204030203" pitchFamily="34" charset="-18"/>
              </a:rPr>
              <a:t>kontynuacji </a:t>
            </a:r>
            <a:r>
              <a:rPr lang="pl-PL" altLang="pl-PL" sz="1800" b="1" dirty="0">
                <a:solidFill>
                  <a:srgbClr val="260000"/>
                </a:solidFill>
                <a:latin typeface="Lato" panose="020F0502020204030203" pitchFamily="34" charset="-18"/>
              </a:rPr>
              <a:t>funkcji, parametrów, cech i wskaźników</a:t>
            </a:r>
            <a:r>
              <a:rPr lang="pl-PL" altLang="pl-PL" sz="1800" dirty="0">
                <a:solidFill>
                  <a:srgbClr val="260000"/>
                </a:solidFill>
                <a:latin typeface="Lato" panose="020F0502020204030203" pitchFamily="34" charset="-18"/>
              </a:rPr>
              <a:t> kształtowania zabudowy oraz zagospodarowania terenu.</a:t>
            </a:r>
            <a:endParaRPr lang="pl-PL" altLang="pl-PL" sz="1800" b="1" dirty="0">
              <a:latin typeface="Lato" panose="020F0502020204030203" pitchFamily="34" charset="-18"/>
            </a:endParaRPr>
          </a:p>
        </p:txBody>
      </p:sp>
      <p:pic>
        <p:nvPicPr>
          <p:cNvPr id="8" name="Obraz 2">
            <a:extLst>
              <a:ext uri="{FF2B5EF4-FFF2-40B4-BE49-F238E27FC236}">
                <a16:creationId xmlns:a16="http://schemas.microsoft.com/office/drawing/2014/main" id="{7131B3D5-EE09-453D-9AD2-C88983236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2" t="15080" r="5698" b="33031"/>
          <a:stretch>
            <a:fillRect/>
          </a:stretch>
        </p:blipFill>
        <p:spPr bwMode="auto">
          <a:xfrm>
            <a:off x="626480" y="2375249"/>
            <a:ext cx="3683000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2">
            <a:extLst>
              <a:ext uri="{FF2B5EF4-FFF2-40B4-BE49-F238E27FC236}">
                <a16:creationId xmlns:a16="http://schemas.microsoft.com/office/drawing/2014/main" id="{08CD047D-F273-465E-8E90-B4DE525DC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16985" b="18956"/>
          <a:stretch>
            <a:fillRect/>
          </a:stretch>
        </p:blipFill>
        <p:spPr bwMode="auto">
          <a:xfrm>
            <a:off x="626480" y="4372484"/>
            <a:ext cx="3683000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4">
            <a:extLst>
              <a:ext uri="{FF2B5EF4-FFF2-40B4-BE49-F238E27FC236}">
                <a16:creationId xmlns:a16="http://schemas.microsoft.com/office/drawing/2014/main" id="{723CE514-EA25-42CD-818D-5D63CB819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1" b="14320"/>
          <a:stretch>
            <a:fillRect/>
          </a:stretch>
        </p:blipFill>
        <p:spPr bwMode="auto">
          <a:xfrm>
            <a:off x="4631322" y="4372484"/>
            <a:ext cx="32512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ytuł 4">
            <a:extLst>
              <a:ext uri="{FF2B5EF4-FFF2-40B4-BE49-F238E27FC236}">
                <a16:creationId xmlns:a16="http://schemas.microsoft.com/office/drawing/2014/main" id="{AA7FADF8-8B7A-4B0D-A687-7CD54328A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8264" y="5186217"/>
            <a:ext cx="3411626" cy="48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altLang="pl-PL" sz="800" dirty="0">
                <a:solidFill>
                  <a:schemeClr val="tx2"/>
                </a:solidFill>
                <a:latin typeface="Lato" panose="020F0502020204030203" pitchFamily="34" charset="-18"/>
              </a:rPr>
              <a:t>Kraków ; ul. Sosnowiecka; ul. Urzędnicza -  budynki zrealizowane na bazie decyzji WZ </a:t>
            </a:r>
          </a:p>
        </p:txBody>
      </p:sp>
      <p:sp>
        <p:nvSpPr>
          <p:cNvPr id="12" name="Tytuł 4">
            <a:extLst>
              <a:ext uri="{FF2B5EF4-FFF2-40B4-BE49-F238E27FC236}">
                <a16:creationId xmlns:a16="http://schemas.microsoft.com/office/drawing/2014/main" id="{6893089D-7039-4731-BB9B-B79EAAD74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8264" y="5754498"/>
            <a:ext cx="3217252" cy="48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800" dirty="0">
                <a:solidFill>
                  <a:srgbClr val="260000"/>
                </a:solidFill>
                <a:latin typeface="Lato" panose="020F0502020204030203" pitchFamily="34" charset="-18"/>
              </a:rPr>
              <a:t>Kraków – niezabudowana część miasta - ochrona przed zabudową terenów cennych przyrodniczo</a:t>
            </a:r>
            <a:endParaRPr lang="pl-PL" altLang="pl-PL" sz="800" dirty="0">
              <a:latin typeface="Lato" panose="020F0502020204030203" pitchFamily="34" charset="-18"/>
            </a:endParaRPr>
          </a:p>
          <a:p>
            <a:pPr algn="ctr" defTabSz="914400">
              <a:spcBef>
                <a:spcPct val="0"/>
              </a:spcBef>
              <a:buFontTx/>
              <a:buNone/>
            </a:pPr>
            <a:endParaRPr lang="pl-PL" altLang="pl-PL" sz="2400" dirty="0">
              <a:latin typeface="Lato" panose="020F0502020204030203" pitchFamily="34" charset="-1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10">
            <a:extLst>
              <a:ext uri="{FF2B5EF4-FFF2-40B4-BE49-F238E27FC236}">
                <a16:creationId xmlns:a16="http://schemas.microsoft.com/office/drawing/2014/main" id="{86BEFAA4-E038-429F-9950-8905CB375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8561" y="539830"/>
            <a:ext cx="65007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3200" b="1" dirty="0">
                <a:solidFill>
                  <a:schemeClr val="tx2"/>
                </a:solidFill>
                <a:latin typeface="Lato" panose="020F0502020204030203" pitchFamily="34" charset="-18"/>
              </a:rPr>
              <a:t>Obszar analizowany – decyzje </a:t>
            </a:r>
            <a:r>
              <a:rPr lang="pl-PL" altLang="pl-PL" sz="3200" b="1" dirty="0">
                <a:solidFill>
                  <a:srgbClr val="0070C0"/>
                </a:solidFill>
                <a:latin typeface="Lato" panose="020F0502020204030203" pitchFamily="34" charset="-18"/>
              </a:rPr>
              <a:t>WZ</a:t>
            </a:r>
            <a:endParaRPr lang="pl-PL" altLang="pl-PL" sz="3200" dirty="0">
              <a:solidFill>
                <a:srgbClr val="0070C0"/>
              </a:solidFill>
              <a:latin typeface="Lato" panose="020F0502020204030203" pitchFamily="34" charset="-18"/>
            </a:endParaRPr>
          </a:p>
        </p:txBody>
      </p:sp>
      <p:pic>
        <p:nvPicPr>
          <p:cNvPr id="6" name="Obraz 1">
            <a:extLst>
              <a:ext uri="{FF2B5EF4-FFF2-40B4-BE49-F238E27FC236}">
                <a16:creationId xmlns:a16="http://schemas.microsoft.com/office/drawing/2014/main" id="{0EE53879-D717-4A65-A7AA-1576AEAAE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 t="16980" r="68767" b="7420"/>
          <a:stretch>
            <a:fillRect/>
          </a:stretch>
        </p:blipFill>
        <p:spPr bwMode="auto">
          <a:xfrm>
            <a:off x="442506" y="1211182"/>
            <a:ext cx="5530850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10">
            <a:extLst>
              <a:ext uri="{FF2B5EF4-FFF2-40B4-BE49-F238E27FC236}">
                <a16:creationId xmlns:a16="http://schemas.microsoft.com/office/drawing/2014/main" id="{CC9CC641-8E23-41B5-B7A5-8E7FD9CB2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642" y="1491367"/>
            <a:ext cx="5259199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1800" b="1" dirty="0">
                <a:solidFill>
                  <a:schemeClr val="tx2"/>
                </a:solidFill>
                <a:latin typeface="Lato" panose="020F0502020204030203" pitchFamily="34" charset="-18"/>
              </a:rPr>
              <a:t>W ramach analizy urbanistycznej wyznaczany jest obszar analizowany.</a:t>
            </a:r>
            <a:endParaRPr lang="pl-PL" altLang="pl-PL" sz="1800" dirty="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8" name="pole tekstowe 10">
            <a:extLst>
              <a:ext uri="{FF2B5EF4-FFF2-40B4-BE49-F238E27FC236}">
                <a16:creationId xmlns:a16="http://schemas.microsoft.com/office/drawing/2014/main" id="{F88774E0-8160-4CA2-BC9D-EE15236AD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642" y="2417665"/>
            <a:ext cx="540010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1800" b="1" dirty="0">
                <a:solidFill>
                  <a:schemeClr val="tx2"/>
                </a:solidFill>
                <a:latin typeface="Lato" panose="020F0502020204030203" pitchFamily="34" charset="-18"/>
              </a:rPr>
              <a:t>W procedurze </a:t>
            </a:r>
            <a:r>
              <a:rPr lang="pl-PL" altLang="pl-PL" sz="1800" b="1" dirty="0">
                <a:solidFill>
                  <a:srgbClr val="0070C0"/>
                </a:solidFill>
                <a:latin typeface="Lato" panose="020F0502020204030203" pitchFamily="34" charset="-18"/>
              </a:rPr>
              <a:t>WZ</a:t>
            </a:r>
            <a:r>
              <a:rPr lang="pl-PL" altLang="pl-PL" sz="1800" b="1" dirty="0">
                <a:latin typeface="Lato" panose="020F0502020204030203" pitchFamily="34" charset="-18"/>
              </a:rPr>
              <a:t> </a:t>
            </a:r>
            <a:r>
              <a:rPr lang="pl-PL" altLang="pl-PL" sz="1800" dirty="0">
                <a:solidFill>
                  <a:schemeClr val="tx2"/>
                </a:solidFill>
                <a:latin typeface="Lato" panose="020F0502020204030203" pitchFamily="34" charset="-18"/>
              </a:rPr>
              <a:t>– jest on wyznaczany wokół terenu inwestycji – w odległości nie mniejszej niż </a:t>
            </a:r>
            <a:r>
              <a:rPr lang="pl-PL" altLang="pl-PL" sz="1800" b="1" dirty="0">
                <a:solidFill>
                  <a:srgbClr val="0070C0"/>
                </a:solidFill>
                <a:latin typeface="Lato" panose="020F0502020204030203" pitchFamily="34" charset="-18"/>
              </a:rPr>
              <a:t>trzykrotna</a:t>
            </a:r>
            <a:r>
              <a:rPr lang="pl-PL" altLang="pl-PL" sz="1800" dirty="0">
                <a:solidFill>
                  <a:schemeClr val="tx2"/>
                </a:solidFill>
                <a:latin typeface="Lato" panose="020F0502020204030203" pitchFamily="34" charset="-18"/>
              </a:rPr>
              <a:t> </a:t>
            </a:r>
            <a:r>
              <a:rPr lang="pl-PL" altLang="pl-PL" sz="1800" b="1" dirty="0">
                <a:solidFill>
                  <a:schemeClr val="tx2"/>
                </a:solidFill>
                <a:latin typeface="Lato" panose="020F0502020204030203" pitchFamily="34" charset="-18"/>
              </a:rPr>
              <a:t>szerokość</a:t>
            </a:r>
            <a:r>
              <a:rPr lang="pl-PL" altLang="pl-PL" sz="1800" dirty="0">
                <a:solidFill>
                  <a:schemeClr val="tx2"/>
                </a:solidFill>
                <a:latin typeface="Lato" panose="020F0502020204030203" pitchFamily="34" charset="-18"/>
              </a:rPr>
              <a:t> frontu działki i nie mniejszej niż 50m</a:t>
            </a:r>
            <a:endParaRPr lang="pl-PL" altLang="pl-PL" sz="800" dirty="0">
              <a:solidFill>
                <a:schemeClr val="tx2"/>
              </a:solidFill>
              <a:latin typeface="Lato" panose="020F0502020204030203" pitchFamily="34" charset="-18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pl-PL" altLang="pl-PL" sz="400" dirty="0">
              <a:solidFill>
                <a:schemeClr val="tx2"/>
              </a:solidFill>
              <a:latin typeface="Lato" panose="020F0502020204030203" pitchFamily="34" charset="-18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1400" dirty="0">
                <a:solidFill>
                  <a:schemeClr val="tx2"/>
                </a:solidFill>
                <a:latin typeface="Lato" panose="020F0502020204030203" pitchFamily="34" charset="-18"/>
              </a:rPr>
              <a:t>(dla b. jednorodzinnych o pow. </a:t>
            </a:r>
            <a:r>
              <a:rPr lang="pl-PL" altLang="pl-PL" sz="1400" dirty="0" err="1">
                <a:solidFill>
                  <a:schemeClr val="tx2"/>
                </a:solidFill>
                <a:latin typeface="Lato" panose="020F0502020204030203" pitchFamily="34" charset="-18"/>
              </a:rPr>
              <a:t>zab</a:t>
            </a:r>
            <a:r>
              <a:rPr lang="pl-PL" altLang="pl-PL" sz="1400" dirty="0">
                <a:solidFill>
                  <a:schemeClr val="tx2"/>
                </a:solidFill>
                <a:latin typeface="Lato" panose="020F0502020204030203" pitchFamily="34" charset="-18"/>
              </a:rPr>
              <a:t>.  do 70</a:t>
            </a:r>
            <a:r>
              <a:rPr lang="pl-PL" altLang="pl-PL" sz="1400" dirty="0">
                <a:solidFill>
                  <a:schemeClr val="tx2"/>
                </a:solidFill>
              </a:rPr>
              <a:t>m² - nie większej niż 200m).</a:t>
            </a:r>
            <a:endParaRPr lang="pl-PL" altLang="pl-PL" sz="1800" dirty="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9" name="pole tekstowe 10">
            <a:extLst>
              <a:ext uri="{FF2B5EF4-FFF2-40B4-BE49-F238E27FC236}">
                <a16:creationId xmlns:a16="http://schemas.microsoft.com/office/drawing/2014/main" id="{23CE7886-5725-4C1E-8509-ABFE0944B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642" y="4221512"/>
            <a:ext cx="540010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chemeClr val="tx2"/>
                </a:solidFill>
                <a:latin typeface="Lato" panose="020F0502020204030203" pitchFamily="34" charset="-18"/>
              </a:rPr>
              <a:t>W procedurze </a:t>
            </a:r>
            <a:r>
              <a:rPr lang="pl-PL" altLang="pl-PL" sz="1800" b="1" dirty="0">
                <a:solidFill>
                  <a:srgbClr val="0070C0"/>
                </a:solidFill>
                <a:latin typeface="Lato" panose="020F0502020204030203" pitchFamily="34" charset="-18"/>
              </a:rPr>
              <a:t>ULICP</a:t>
            </a:r>
            <a:r>
              <a:rPr lang="pl-PL" altLang="pl-PL" sz="1800" dirty="0">
                <a:latin typeface="Lato" panose="020F0502020204030203" pitchFamily="34" charset="-18"/>
              </a:rPr>
              <a:t> </a:t>
            </a:r>
            <a:br>
              <a:rPr lang="pl-PL" altLang="pl-PL" sz="1800" dirty="0">
                <a:latin typeface="Lato" panose="020F0502020204030203" pitchFamily="34" charset="-18"/>
              </a:rPr>
            </a:br>
            <a:r>
              <a:rPr lang="pl-PL" altLang="pl-PL" sz="1800" dirty="0">
                <a:solidFill>
                  <a:schemeClr val="tx2"/>
                </a:solidFill>
                <a:latin typeface="Lato" panose="020F0502020204030203" pitchFamily="34" charset="-18"/>
              </a:rPr>
              <a:t>jego wielkość nie jest wprost określona  przepisami prawa </a:t>
            </a:r>
            <a:br>
              <a:rPr lang="pl-PL" altLang="pl-PL" sz="1800" dirty="0">
                <a:solidFill>
                  <a:schemeClr val="tx2"/>
                </a:solidFill>
                <a:latin typeface="Lato" panose="020F0502020204030203" pitchFamily="34" charset="-18"/>
              </a:rPr>
            </a:br>
            <a:r>
              <a:rPr lang="pl-PL" altLang="pl-PL" sz="1800" dirty="0">
                <a:solidFill>
                  <a:schemeClr val="tx2"/>
                </a:solidFill>
                <a:latin typeface="Lato" panose="020F0502020204030203" pitchFamily="34" charset="-18"/>
              </a:rPr>
              <a:t>(jest on zależny od lokalnego kontekstu przestrzennego i cech planowanej inwestycji).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4">
            <a:extLst>
              <a:ext uri="{FF2B5EF4-FFF2-40B4-BE49-F238E27FC236}">
                <a16:creationId xmlns:a16="http://schemas.microsoft.com/office/drawing/2014/main" id="{B15DE7E5-BC40-426D-AE00-EC30B275B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381" y="531186"/>
            <a:ext cx="46799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chemeClr val="tx2"/>
                </a:solidFill>
                <a:latin typeface="Lato" panose="020F0502020204030203" pitchFamily="34" charset="-18"/>
              </a:rPr>
              <a:t>Związanie terminami</a:t>
            </a:r>
          </a:p>
        </p:txBody>
      </p:sp>
      <p:sp>
        <p:nvSpPr>
          <p:cNvPr id="3" name="pole tekstowe 10">
            <a:extLst>
              <a:ext uri="{FF2B5EF4-FFF2-40B4-BE49-F238E27FC236}">
                <a16:creationId xmlns:a16="http://schemas.microsoft.com/office/drawing/2014/main" id="{390C2052-D187-4C03-84EE-C9BB86E69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67" y="1302682"/>
            <a:ext cx="5375275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altLang="pl-PL" sz="2400" dirty="0">
                <a:solidFill>
                  <a:srgbClr val="260000"/>
                </a:solidFill>
                <a:latin typeface="Lato" panose="020F0502020204030203" pitchFamily="34" charset="-18"/>
              </a:rPr>
              <a:t>Termin wydania decyzji ULICP - </a:t>
            </a:r>
            <a:r>
              <a:rPr lang="pl-PL" altLang="pl-PL" sz="2400" b="1" dirty="0">
                <a:solidFill>
                  <a:srgbClr val="260000"/>
                </a:solidFill>
                <a:latin typeface="Lato" panose="020F0502020204030203" pitchFamily="34" charset="-18"/>
              </a:rPr>
              <a:t>65 dni</a:t>
            </a: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altLang="pl-PL" sz="2400" dirty="0">
                <a:solidFill>
                  <a:srgbClr val="260000"/>
                </a:solidFill>
                <a:latin typeface="Lato" panose="020F0502020204030203" pitchFamily="34" charset="-18"/>
              </a:rPr>
              <a:t>Termin wydania decyzji WZ – </a:t>
            </a:r>
            <a:r>
              <a:rPr lang="pl-PL" altLang="pl-PL" sz="2400" b="1" dirty="0">
                <a:solidFill>
                  <a:srgbClr val="260000"/>
                </a:solidFill>
                <a:latin typeface="Lato" panose="020F0502020204030203" pitchFamily="34" charset="-18"/>
              </a:rPr>
              <a:t>90 dni</a:t>
            </a:r>
            <a:br>
              <a:rPr lang="pl-PL" altLang="pl-PL" sz="2400" b="1" dirty="0">
                <a:solidFill>
                  <a:srgbClr val="260000"/>
                </a:solidFill>
                <a:latin typeface="Lato" panose="020F0502020204030203" pitchFamily="34" charset="-18"/>
              </a:rPr>
            </a:br>
            <a:r>
              <a:rPr lang="pl-PL" altLang="pl-PL" sz="2400" dirty="0">
                <a:solidFill>
                  <a:srgbClr val="260000"/>
                </a:solidFill>
                <a:latin typeface="Lato" panose="020F0502020204030203" pitchFamily="34" charset="-18"/>
              </a:rPr>
              <a:t>a w szczególnych przypadkach - </a:t>
            </a:r>
            <a:r>
              <a:rPr lang="pl-PL" altLang="pl-PL" sz="2400" b="1" dirty="0">
                <a:solidFill>
                  <a:srgbClr val="260000"/>
                </a:solidFill>
                <a:latin typeface="Lato" panose="020F0502020204030203" pitchFamily="34" charset="-18"/>
              </a:rPr>
              <a:t>21 dni</a:t>
            </a:r>
            <a:endParaRPr lang="pl-PL" altLang="pl-PL" sz="1800" dirty="0">
              <a:latin typeface="Lato" panose="020F0502020204030203" pitchFamily="34" charset="-18"/>
            </a:endParaRPr>
          </a:p>
        </p:txBody>
      </p:sp>
      <p:sp>
        <p:nvSpPr>
          <p:cNvPr id="4" name="Prostokąt 1">
            <a:extLst>
              <a:ext uri="{FF2B5EF4-FFF2-40B4-BE49-F238E27FC236}">
                <a16:creationId xmlns:a16="http://schemas.microsoft.com/office/drawing/2014/main" id="{6F410910-41D8-4DDB-9C48-969E27709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497" y="2828925"/>
            <a:ext cx="51133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>
                <a:solidFill>
                  <a:srgbClr val="260000"/>
                </a:solidFill>
                <a:latin typeface="Lato" panose="020F0502020204030203" pitchFamily="34" charset="-18"/>
              </a:rPr>
              <a:t>(terminy wydania decyzji WZ zostały wprowadzone 3 stycznia 2022 r. - po nowelizacji ustawy o planowaniu i zagospodarowaniu przestrzennym)</a:t>
            </a:r>
            <a:endParaRPr lang="pl-PL" altLang="pl-PL" sz="1800" b="1" dirty="0">
              <a:latin typeface="Lato" panose="020F0502020204030203" pitchFamily="34" charset="-18"/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B3C719BB-FCD5-4F7F-AA1A-596F69462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67" y="4226581"/>
            <a:ext cx="4449762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400" dirty="0">
                <a:solidFill>
                  <a:srgbClr val="260000"/>
                </a:solidFill>
                <a:latin typeface="Lato" panose="020F0502020204030203" pitchFamily="34" charset="-18"/>
              </a:rPr>
              <a:t>Od terminu </a:t>
            </a:r>
            <a:r>
              <a:rPr lang="pl-PL" altLang="pl-PL" sz="2400" b="1" dirty="0">
                <a:solidFill>
                  <a:srgbClr val="0070C0"/>
                </a:solidFill>
                <a:latin typeface="Lato" panose="020F0502020204030203" pitchFamily="34" charset="-18"/>
              </a:rPr>
              <a:t>odliczane</a:t>
            </a:r>
            <a:r>
              <a:rPr lang="pl-PL" altLang="pl-PL" sz="2400" dirty="0">
                <a:solidFill>
                  <a:srgbClr val="260000"/>
                </a:solidFill>
                <a:latin typeface="Lato" panose="020F0502020204030203" pitchFamily="34" charset="-18"/>
              </a:rPr>
              <a:t> są okresy niezależne od organu</a:t>
            </a:r>
            <a:endParaRPr lang="pl-PL" altLang="pl-PL" sz="2400" b="1" dirty="0">
              <a:latin typeface="Lato" panose="020F0502020204030203" pitchFamily="34" charset="-18"/>
            </a:endParaRPr>
          </a:p>
          <a:p>
            <a:pPr algn="ctr" defTabSz="914400">
              <a:spcBef>
                <a:spcPct val="0"/>
              </a:spcBef>
              <a:buFontTx/>
              <a:buNone/>
            </a:pPr>
            <a:endParaRPr lang="pl-PL" altLang="pl-PL" sz="2400" dirty="0">
              <a:latin typeface="Lato" panose="020F0502020204030203" pitchFamily="34" charset="-18"/>
            </a:endParaRPr>
          </a:p>
        </p:txBody>
      </p:sp>
      <p:pic>
        <p:nvPicPr>
          <p:cNvPr id="6" name="Picture 8" descr="https://upload.wikimedia.org/wikipedia/commons/3/31/Krak%C3%B3w_113.jpg">
            <a:extLst>
              <a:ext uri="{FF2B5EF4-FFF2-40B4-BE49-F238E27FC236}">
                <a16:creationId xmlns:a16="http://schemas.microsoft.com/office/drawing/2014/main" id="{F0D2B131-7A2C-40A6-B310-278454B9A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9" t="11549" r="6230" b="32150"/>
          <a:stretch>
            <a:fillRect/>
          </a:stretch>
        </p:blipFill>
        <p:spPr bwMode="auto">
          <a:xfrm>
            <a:off x="7074852" y="1488213"/>
            <a:ext cx="4309009" cy="459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ytuł 4">
            <a:extLst>
              <a:ext uri="{FF2B5EF4-FFF2-40B4-BE49-F238E27FC236}">
                <a16:creationId xmlns:a16="http://schemas.microsoft.com/office/drawing/2014/main" id="{84794D20-CE90-448E-B663-1C5E9CB6D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252" y="5448593"/>
            <a:ext cx="34036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altLang="pl-PL" sz="1100" dirty="0">
                <a:solidFill>
                  <a:schemeClr val="tx2"/>
                </a:solidFill>
                <a:latin typeface="Lato" panose="020F0502020204030203" pitchFamily="34" charset="-18"/>
              </a:rPr>
              <a:t>Zegar na Wieży Zegarowej na Wawelu; </a:t>
            </a:r>
            <a:r>
              <a:rPr lang="pl-PL" altLang="pl-PL" sz="1100" dirty="0">
                <a:latin typeface="Lato" panose="020F0502020204030203" pitchFamily="34" charset="-18"/>
                <a:hlinkClick r:id="rId3"/>
              </a:rPr>
              <a:t>https://commons.wikimedia.org/wiki/File:Krak%C3%B3w_113.jpg</a:t>
            </a:r>
            <a:endParaRPr lang="pl-PL" altLang="pl-PL" sz="1100" dirty="0">
              <a:latin typeface="Lato" panose="020F0502020204030203" pitchFamily="34" charset="-18"/>
            </a:endParaRP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endParaRPr lang="pl-PL" altLang="pl-PL" sz="1100" dirty="0">
              <a:latin typeface="Lato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76383193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szablon UMK">
      <a:dk1>
        <a:srgbClr val="0063AF"/>
      </a:dk1>
      <a:lt1>
        <a:sysClr val="window" lastClr="FFFFFF"/>
      </a:lt1>
      <a:dk2>
        <a:srgbClr val="000000"/>
      </a:dk2>
      <a:lt2>
        <a:srgbClr val="E7E6E6"/>
      </a:lt2>
      <a:accent1>
        <a:srgbClr val="512078"/>
      </a:accent1>
      <a:accent2>
        <a:srgbClr val="DC0613"/>
      </a:accent2>
      <a:accent3>
        <a:srgbClr val="74AF27"/>
      </a:accent3>
      <a:accent4>
        <a:srgbClr val="0099D4"/>
      </a:accent4>
      <a:accent5>
        <a:srgbClr val="F0B500"/>
      </a:accent5>
      <a:accent6>
        <a:srgbClr val="ACABAB"/>
      </a:accent6>
      <a:hlink>
        <a:srgbClr val="0063AF"/>
      </a:hlink>
      <a:folHlink>
        <a:srgbClr val="0063AF"/>
      </a:folHlink>
    </a:clrScheme>
    <a:fontScheme name="UMK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zablon UMK">
    <a:dk1>
      <a:srgbClr val="0063AF"/>
    </a:dk1>
    <a:lt1>
      <a:sysClr val="window" lastClr="FFFFFF"/>
    </a:lt1>
    <a:dk2>
      <a:srgbClr val="000000"/>
    </a:dk2>
    <a:lt2>
      <a:srgbClr val="E7E6E6"/>
    </a:lt2>
    <a:accent1>
      <a:srgbClr val="512078"/>
    </a:accent1>
    <a:accent2>
      <a:srgbClr val="DC0613"/>
    </a:accent2>
    <a:accent3>
      <a:srgbClr val="74AF27"/>
    </a:accent3>
    <a:accent4>
      <a:srgbClr val="0099D4"/>
    </a:accent4>
    <a:accent5>
      <a:srgbClr val="F0B500"/>
    </a:accent5>
    <a:accent6>
      <a:srgbClr val="ACABAB"/>
    </a:accent6>
    <a:hlink>
      <a:srgbClr val="0063AF"/>
    </a:hlink>
    <a:folHlink>
      <a:srgbClr val="0063AF"/>
    </a:folHlink>
  </a:clrScheme>
</a:themeOverride>
</file>

<file path=ppt/theme/themeOverride2.xml><?xml version="1.0" encoding="utf-8"?>
<a:themeOverride xmlns:a="http://schemas.openxmlformats.org/drawingml/2006/main">
  <a:clrScheme name="szablon UMK">
    <a:dk1>
      <a:srgbClr val="0063AF"/>
    </a:dk1>
    <a:lt1>
      <a:sysClr val="window" lastClr="FFFFFF"/>
    </a:lt1>
    <a:dk2>
      <a:srgbClr val="000000"/>
    </a:dk2>
    <a:lt2>
      <a:srgbClr val="E7E6E6"/>
    </a:lt2>
    <a:accent1>
      <a:srgbClr val="512078"/>
    </a:accent1>
    <a:accent2>
      <a:srgbClr val="DC0613"/>
    </a:accent2>
    <a:accent3>
      <a:srgbClr val="74AF27"/>
    </a:accent3>
    <a:accent4>
      <a:srgbClr val="0099D4"/>
    </a:accent4>
    <a:accent5>
      <a:srgbClr val="F0B500"/>
    </a:accent5>
    <a:accent6>
      <a:srgbClr val="ACABAB"/>
    </a:accent6>
    <a:hlink>
      <a:srgbClr val="0063AF"/>
    </a:hlink>
    <a:folHlink>
      <a:srgbClr val="0063A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3962</TotalTime>
  <Words>1640</Words>
  <Application>Microsoft Office PowerPoint</Application>
  <PresentationFormat>Panoramiczny</PresentationFormat>
  <Paragraphs>166</Paragraphs>
  <Slides>39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5" baseType="lpstr">
      <vt:lpstr>Arial</vt:lpstr>
      <vt:lpstr>Calibri</vt:lpstr>
      <vt:lpstr>Lato</vt:lpstr>
      <vt:lpstr>Lato Black</vt:lpstr>
      <vt:lpstr>Motyw pakietu Office</vt:lpstr>
      <vt:lpstr>Chart</vt:lpstr>
      <vt:lpstr>KRAKÓW SIĘ ZMIENIA </vt:lpstr>
      <vt:lpstr>PLANOWANIE PRZESTRZENNE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PLANOWANIE PRZESTRZENNE</vt:lpstr>
      <vt:lpstr>Prezentacja programu PowerPoint</vt:lpstr>
      <vt:lpstr>Prezentacja programu PowerPoint</vt:lpstr>
      <vt:lpstr>Prezentacja programu PowerPoint</vt:lpstr>
      <vt:lpstr>Prezentacja programu PowerPoint</vt:lpstr>
      <vt:lpstr>PLANOWANIE PRZESTRZENNE</vt:lpstr>
      <vt:lpstr>Wydanych zostało wiele decyzji WZiZT, na bazie których mogą być realizowane – potrzebne miastu i jego mieszkańcom – inwestycje.</vt:lpstr>
      <vt:lpstr>Decyzje ULICP</vt:lpstr>
      <vt:lpstr>Decyzje ULICP</vt:lpstr>
      <vt:lpstr>Decyzje ULICP</vt:lpstr>
      <vt:lpstr>Decyzje ULICP</vt:lpstr>
      <vt:lpstr>Decyzje ULICP</vt:lpstr>
      <vt:lpstr>Decyzje ULICP</vt:lpstr>
      <vt:lpstr>Decyzje ULICP</vt:lpstr>
      <vt:lpstr>Decyzje ULICP</vt:lpstr>
      <vt:lpstr>Decyzje ULICP</vt:lpstr>
      <vt:lpstr>PLANOWANIE PRZESTRZENNE</vt:lpstr>
      <vt:lpstr>Oprócz decyzji WZIZT, w Wydziale Architektury i Urbanistyki prowadzone są postępowania poprzedzające:  podjęcie uchwał w sprawie ustalenia lokalizacji inwestycji mieszkaniowych oraz inwestycji towarzyszących  (uchwały ULIM) </vt:lpstr>
      <vt:lpstr>Prezentacja programu PowerPoint</vt:lpstr>
      <vt:lpstr>Założenia ustawy:</vt:lpstr>
      <vt:lpstr>Prezentacja programu PowerPoint</vt:lpstr>
      <vt:lpstr>Prezentacja programu PowerPoint</vt:lpstr>
      <vt:lpstr>Lokalizacja wniosków ULIM w Krakowie</vt:lpstr>
      <vt:lpstr>Ilość złożonych wniosków w Krakowie od początku obowiązywania ustawy </vt:lpstr>
      <vt:lpstr>Uchwały ULIM – miasto Kraków </vt:lpstr>
      <vt:lpstr>Uchwały ULIM w Polsce</vt:lpstr>
      <vt:lpstr>Uchwały ULIM – wnioski:  </vt:lpstr>
      <vt:lpstr>  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Robert Balcerzyk</dc:creator>
  <cp:lastModifiedBy>Bik-Multanowski Adam</cp:lastModifiedBy>
  <cp:revision>489</cp:revision>
  <cp:lastPrinted>2022-04-05T15:01:28Z</cp:lastPrinted>
  <dcterms:created xsi:type="dcterms:W3CDTF">2017-05-26T08:53:19Z</dcterms:created>
  <dcterms:modified xsi:type="dcterms:W3CDTF">2022-05-16T07:25:08Z</dcterms:modified>
</cp:coreProperties>
</file>