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13" r:id="rId2"/>
    <p:sldId id="309" r:id="rId3"/>
    <p:sldId id="336" r:id="rId4"/>
    <p:sldId id="343" r:id="rId5"/>
    <p:sldId id="337" r:id="rId6"/>
    <p:sldId id="314" r:id="rId7"/>
    <p:sldId id="338" r:id="rId8"/>
    <p:sldId id="339" r:id="rId9"/>
    <p:sldId id="321" r:id="rId10"/>
    <p:sldId id="340" r:id="rId11"/>
    <p:sldId id="341" r:id="rId12"/>
    <p:sldId id="342" r:id="rId13"/>
    <p:sldId id="344" r:id="rId14"/>
    <p:sldId id="315" r:id="rId15"/>
    <p:sldId id="323" r:id="rId16"/>
    <p:sldId id="310" r:id="rId17"/>
    <p:sldId id="345" r:id="rId18"/>
    <p:sldId id="320" r:id="rId19"/>
    <p:sldId id="327" r:id="rId20"/>
    <p:sldId id="351" r:id="rId21"/>
    <p:sldId id="352" r:id="rId22"/>
    <p:sldId id="326" r:id="rId23"/>
    <p:sldId id="346" r:id="rId24"/>
    <p:sldId id="328" r:id="rId25"/>
    <p:sldId id="329" r:id="rId26"/>
    <p:sldId id="325" r:id="rId27"/>
    <p:sldId id="331" r:id="rId28"/>
    <p:sldId id="333" r:id="rId29"/>
    <p:sldId id="334" r:id="rId30"/>
    <p:sldId id="318" r:id="rId31"/>
    <p:sldId id="348" r:id="rId32"/>
    <p:sldId id="335" r:id="rId33"/>
    <p:sldId id="349" r:id="rId34"/>
    <p:sldId id="319" r:id="rId35"/>
    <p:sldId id="332" r:id="rId36"/>
  </p:sldIdLst>
  <p:sldSz cx="12192000" cy="6858000"/>
  <p:notesSz cx="7104063" cy="10234613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110">
          <p15:clr>
            <a:srgbClr val="A4A3A4"/>
          </p15:clr>
        </p15:guide>
        <p15:guide id="4" pos="25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CB7"/>
    <a:srgbClr val="000000"/>
    <a:srgbClr val="CC9966"/>
    <a:srgbClr val="996633"/>
    <a:srgbClr val="FF0000"/>
    <a:srgbClr val="000099"/>
    <a:srgbClr val="08764C"/>
    <a:srgbClr val="3366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8" autoAdjust="0"/>
    <p:restoredTop sz="96374" autoAdjust="0"/>
  </p:normalViewPr>
  <p:slideViewPr>
    <p:cSldViewPr snapToGrid="0" showGuides="1">
      <p:cViewPr varScale="1">
        <p:scale>
          <a:sx n="102" d="100"/>
          <a:sy n="102" d="100"/>
        </p:scale>
        <p:origin x="264" y="114"/>
      </p:cViewPr>
      <p:guideLst>
        <p:guide orient="horz" pos="2160"/>
        <p:guide pos="3840"/>
        <p:guide pos="5110"/>
        <p:guide pos="25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6518053-5E5F-4134-9D80-CF0275F86E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9202" cy="512304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l">
              <a:defRPr sz="11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683EE55-148D-4F1F-9026-864E6477A7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203" y="0"/>
            <a:ext cx="3079202" cy="512304"/>
          </a:xfrm>
          <a:prstGeom prst="rect">
            <a:avLst/>
          </a:prstGeom>
        </p:spPr>
        <p:txBody>
          <a:bodyPr vert="horz" lIns="94659" tIns="47329" rIns="94659" bIns="47329" rtlCol="0"/>
          <a:lstStyle>
            <a:lvl1pPr algn="r">
              <a:defRPr sz="11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fld id="{2846203E-9FD2-4F26-865A-B36BB895D319}" type="datetimeFigureOut">
              <a:rPr lang="pl-PL"/>
              <a:pPr>
                <a:defRPr/>
              </a:pPr>
              <a:t>13.05.2022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F1B012D4-2E13-45C3-8DE1-5F359CFD3A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4938" y="765175"/>
            <a:ext cx="6834187" cy="3843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59" tIns="47329" rIns="94659" bIns="47329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EEC49BC8-62A7-4506-B5E2-79D816B77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076" y="4861158"/>
            <a:ext cx="5683914" cy="4605821"/>
          </a:xfrm>
          <a:prstGeom prst="rect">
            <a:avLst/>
          </a:prstGeom>
        </p:spPr>
        <p:txBody>
          <a:bodyPr vert="horz" lIns="94659" tIns="47329" rIns="94659" bIns="47329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0DE640-14A3-4808-A7D7-5C07FC138A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9720676"/>
            <a:ext cx="3079202" cy="512303"/>
          </a:xfrm>
          <a:prstGeom prst="rect">
            <a:avLst/>
          </a:prstGeom>
        </p:spPr>
        <p:txBody>
          <a:bodyPr vert="horz" lIns="94659" tIns="47329" rIns="94659" bIns="47329" rtlCol="0" anchor="b"/>
          <a:lstStyle>
            <a:lvl1pPr algn="l">
              <a:defRPr sz="11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47595C7-D940-4154-A6EE-7FAB916D3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203" y="9720676"/>
            <a:ext cx="3079202" cy="512303"/>
          </a:xfrm>
          <a:prstGeom prst="rect">
            <a:avLst/>
          </a:prstGeom>
        </p:spPr>
        <p:txBody>
          <a:bodyPr vert="horz" wrap="square" lIns="94659" tIns="47329" rIns="94659" bIns="47329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Lato" panose="020F0502020204030203" pitchFamily="34" charset="-18"/>
              </a:defRPr>
            </a:lvl1pPr>
          </a:lstStyle>
          <a:p>
            <a:pPr>
              <a:defRPr/>
            </a:pPr>
            <a:fld id="{170A98F7-98FC-4617-B055-6845375B22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0A98F7-98FC-4617-B055-6845375B227F}" type="slidenum">
              <a:rPr lang="pl-PL" altLang="pl-PL" smtClean="0"/>
              <a:pPr>
                <a:defRPr/>
              </a:pPr>
              <a:t>6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23370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0A98F7-98FC-4617-B055-6845375B227F}" type="slidenum">
              <a:rPr lang="pl-PL" altLang="pl-PL" smtClean="0"/>
              <a:pPr>
                <a:defRPr/>
              </a:pPr>
              <a:t>10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81673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0A98F7-98FC-4617-B055-6845375B227F}" type="slidenum">
              <a:rPr lang="pl-PL" altLang="pl-PL" smtClean="0"/>
              <a:pPr>
                <a:defRPr/>
              </a:pPr>
              <a:t>34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9920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B76B6CE6-0A98-4C60-B4B1-ACBF20DD23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49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A32DDF6A-8B9D-49FA-87CC-CA89BCA90D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48744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9A7AF9E9-9A22-4664-B2A4-29048FE478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04559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B66F1956-6DB7-45CD-808E-13CC31031B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926CEAC5-5436-4D66-B816-43E5D71732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97692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1">
            <a:extLst>
              <a:ext uri="{FF2B5EF4-FFF2-40B4-BE49-F238E27FC236}">
                <a16:creationId xmlns:a16="http://schemas.microsoft.com/office/drawing/2014/main" id="{9025EA15-2102-4DD6-854B-303168DCF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A4FC52B1-D7C6-4CD7-8136-0774A0CB8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61896C1-46F5-43E0-8C03-05DA170AE66D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830386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B311434-079F-4F00-8B49-601C89D32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06A5316-1B3D-44D3-AFFB-964599A1D8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443B7BC-BE36-45E0-94AF-E04761AAE9A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53564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2F484297-E8BF-4242-A855-4DCE54BD5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282584FB-3D01-46E6-A52B-A9EF0E75F0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7B7086-6EFB-4BCD-869C-EAF63B9B6CAE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8045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2361AB63-FB0E-4DBF-B032-3A07B0DD1E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a 3">
            <a:extLst>
              <a:ext uri="{FF2B5EF4-FFF2-40B4-BE49-F238E27FC236}">
                <a16:creationId xmlns:a16="http://schemas.microsoft.com/office/drawing/2014/main" id="{B08105FF-F00F-4467-BD56-406335373F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223A67-02B7-4127-A314-743EA1A56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5F0B561D-1B97-43AF-AF67-A12E7FA7F4B6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810417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CB46AD9C-119D-404D-984D-69B4B86871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70474E-4621-45A9-8423-B391476EA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B5A3DAF6-09E9-44D7-B237-EB3D6379BA0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73372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539B808-4BE4-479B-94F9-352F9FF8C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57F5EE8-3BC2-473B-93D3-9F214775EF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945EBCFD-8255-44F4-8D42-701893CC329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758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B070DC9C-3A3B-418E-A0AB-1F2D7E1AA2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8023FD-F015-484C-9EEB-7431C46C76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38811DB9-6B38-4F05-8D66-0530916D8A6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22083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0291C5F6-4137-4434-A17B-F3EDB9B07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3B1BC6-91DF-4EFA-9C93-402251200A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C9543150-EAEA-43BF-9BB7-BD166716B99B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70124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D386F5BB-CD01-4DA0-A5C6-E2F383F331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774B49-52AE-44C8-AD9F-B6BDD5453F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0655B587-0005-42F7-A519-CE5CD8D08C2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282905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a 1">
            <a:extLst>
              <a:ext uri="{FF2B5EF4-FFF2-40B4-BE49-F238E27FC236}">
                <a16:creationId xmlns:a16="http://schemas.microsoft.com/office/drawing/2014/main" id="{03EED821-9059-493E-BA26-120C570731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510429D4-75AD-464E-908F-A518CC158BC9}"/>
              </a:ext>
            </a:extLst>
          </p:cNvPr>
          <p:cNvSpPr txBox="1">
            <a:spLocks/>
          </p:cNvSpPr>
          <p:nvPr userDrawn="1"/>
        </p:nvSpPr>
        <p:spPr>
          <a:xfrm>
            <a:off x="838200" y="1108075"/>
            <a:ext cx="10515600" cy="736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>
              <a:defRPr/>
            </a:pPr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4190" y="1992429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8200" y="2816341"/>
            <a:ext cx="5157787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85852" y="1992429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85852" y="2816341"/>
            <a:ext cx="5183188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E293F749-A09A-4D0E-BFC9-BCECBF2B4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8D5C949-6F27-40A5-AA87-85575E751FDC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92288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1">
            <a:extLst>
              <a:ext uri="{FF2B5EF4-FFF2-40B4-BE49-F238E27FC236}">
                <a16:creationId xmlns:a16="http://schemas.microsoft.com/office/drawing/2014/main" id="{EB1A5E40-A0AA-407E-A66B-E3DDBD7200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7DBB5420-2FC9-4E95-B614-5FCC6224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263EE147-A691-4578-B4AF-F0330493DA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F1A01C-9240-4F11-93C6-BB8F9349ED9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620424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F30A8259-EE27-4027-8EEC-80F3D92921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1108088"/>
            <a:ext cx="3932237" cy="9493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108088"/>
            <a:ext cx="6172200" cy="47529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E0F4E7-DFD7-4A3F-BFAC-F9F6EEEF72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F25D6A5-1804-4140-AB3D-2ACC36F4825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64379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97F13D20-4C34-487F-BEF0-A2F36E911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D7B1A57-67FB-404C-9D48-98F7AEAA1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EBC2663-7F1C-4BE4-B85C-158D727F338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347061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421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AF964F-DE69-4360-8D71-423CF514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21703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_m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C76DC124-3D5C-413E-B408-8FF6EBD06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479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n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463C4EBD-58A4-4477-9303-A4198A3171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16">
            <a:extLst>
              <a:ext uri="{FF2B5EF4-FFF2-40B4-BE49-F238E27FC236}">
                <a16:creationId xmlns:a16="http://schemas.microsoft.com/office/drawing/2014/main" id="{59289898-AC4E-465E-9063-CBC74F4549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04963" y="3136900"/>
            <a:ext cx="8982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"/>
              </a:defRPr>
            </a:lvl1pPr>
            <a:lvl2pPr marL="742950" indent="-285750">
              <a:defRPr>
                <a:solidFill>
                  <a:schemeClr val="tx1"/>
                </a:solidFill>
                <a:latin typeface="Lato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9pPr>
          </a:lstStyle>
          <a:p>
            <a:pPr algn="ctr" eaLnBrk="1" hangingPunct="1">
              <a:defRPr/>
            </a:pPr>
            <a:r>
              <a:rPr lang="pl-PL" altLang="pl-PL" sz="3200" dirty="0">
                <a:solidFill>
                  <a:schemeClr val="bg1"/>
                </a:solidFill>
                <a:latin typeface="Lato Black"/>
              </a:rPr>
              <a:t>Dziękujemy za uwagę!</a:t>
            </a:r>
          </a:p>
        </p:txBody>
      </p:sp>
    </p:spTree>
    <p:extLst>
      <p:ext uri="{BB962C8B-B14F-4D97-AF65-F5344CB8AC3E}">
        <p14:creationId xmlns:p14="http://schemas.microsoft.com/office/powerpoint/2010/main" val="159351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72" r:id="rId2"/>
    <p:sldLayoutId id="2147484573" r:id="rId3"/>
    <p:sldLayoutId id="2147484574" r:id="rId4"/>
    <p:sldLayoutId id="2147484575" r:id="rId5"/>
    <p:sldLayoutId id="2147484576" r:id="rId6"/>
    <p:sldLayoutId id="2147484577" r:id="rId7"/>
    <p:sldLayoutId id="2147484578" r:id="rId8"/>
    <p:sldLayoutId id="2147484579" r:id="rId9"/>
    <p:sldLayoutId id="2147484580" r:id="rId10"/>
    <p:sldLayoutId id="2147484581" r:id="rId11"/>
    <p:sldLayoutId id="2147484582" r:id="rId12"/>
    <p:sldLayoutId id="2147484583" r:id="rId13"/>
    <p:sldLayoutId id="2147484584" r:id="rId14"/>
    <p:sldLayoutId id="2147484585" r:id="rId15"/>
    <p:sldLayoutId id="2147484586" r:id="rId16"/>
    <p:sldLayoutId id="2147484570" r:id="rId17"/>
    <p:sldLayoutId id="2147484587" r:id="rId18"/>
    <p:sldLayoutId id="2147484588" r:id="rId19"/>
    <p:sldLayoutId id="2147484589" r:id="rId2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0063A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63AF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63A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0063A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67.png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2943ED-F19E-4F3A-A501-1DDFD8795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066111"/>
            <a:ext cx="9144000" cy="737394"/>
          </a:xfrm>
        </p:spPr>
        <p:txBody>
          <a:bodyPr/>
          <a:lstStyle/>
          <a:p>
            <a:pPr>
              <a:defRPr/>
            </a:pPr>
            <a:r>
              <a:rPr lang="pl-PL" sz="3600" b="1" dirty="0"/>
              <a:t>INWESTYCJE - PROCES I REALIZACJA</a:t>
            </a:r>
          </a:p>
        </p:txBody>
      </p:sp>
      <p:sp>
        <p:nvSpPr>
          <p:cNvPr id="21507" name="Podtytuł 2">
            <a:extLst>
              <a:ext uri="{FF2B5EF4-FFF2-40B4-BE49-F238E27FC236}">
                <a16:creationId xmlns:a16="http://schemas.microsoft.com/office/drawing/2014/main" id="{C3036827-3ABB-4B9B-81DB-BE5F1F42854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828800" y="5694364"/>
            <a:ext cx="9144000" cy="519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pl-PL" altLang="pl-PL" sz="2000" dirty="0"/>
              <a:t>Ekologia   </a:t>
            </a:r>
            <a:r>
              <a:rPr lang="pl-PL" altLang="pl-PL" sz="2000" dirty="0">
                <a:sym typeface="Symbol" panose="05050102010706020507" pitchFamily="18" charset="2"/>
              </a:rPr>
              <a:t>   </a:t>
            </a:r>
            <a:r>
              <a:rPr lang="pl-PL" altLang="pl-PL" sz="2000" dirty="0"/>
              <a:t>Klimat   </a:t>
            </a:r>
            <a:r>
              <a:rPr lang="pl-PL" altLang="pl-PL" sz="2000" dirty="0">
                <a:sym typeface="Symbol" panose="05050102010706020507" pitchFamily="18" charset="2"/>
              </a:rPr>
              <a:t>   </a:t>
            </a:r>
            <a:r>
              <a:rPr lang="pl-PL" altLang="pl-PL" sz="2000" dirty="0"/>
              <a:t>Zielone miasto 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72538F63-CC3C-4C3F-A613-4947F3B14113}"/>
              </a:ext>
            </a:extLst>
          </p:cNvPr>
          <p:cNvSpPr txBox="1">
            <a:spLocks/>
          </p:cNvSpPr>
          <p:nvPr/>
        </p:nvSpPr>
        <p:spPr>
          <a:xfrm>
            <a:off x="1600200" y="904080"/>
            <a:ext cx="9144000" cy="737394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>
              <a:defRPr/>
            </a:pPr>
            <a:r>
              <a:rPr lang="pl-PL" sz="3600" b="1" dirty="0"/>
              <a:t>Zarząd Inwestycji Miejskich w Krakowie</a:t>
            </a:r>
            <a:br>
              <a:rPr lang="pl-PL" sz="3600" b="1" dirty="0"/>
            </a:br>
            <a:br>
              <a:rPr lang="pl-PL" sz="3600" b="1" dirty="0"/>
            </a:br>
            <a:endParaRPr lang="pl-PL" sz="3600" b="1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CD397CF-1602-4264-B7A1-D8E0A6F7E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" t="6665" r="3291" b="5597"/>
          <a:stretch/>
        </p:blipFill>
        <p:spPr>
          <a:xfrm>
            <a:off x="383178" y="457199"/>
            <a:ext cx="11408228" cy="6026331"/>
          </a:xfrm>
          <a:prstGeom prst="rect">
            <a:avLst/>
          </a:prstGeom>
        </p:spPr>
      </p:pic>
      <p:pic>
        <p:nvPicPr>
          <p:cNvPr id="24579" name="Symbol zastępczy obrazu 7">
            <a:extLst>
              <a:ext uri="{FF2B5EF4-FFF2-40B4-BE49-F238E27FC236}">
                <a16:creationId xmlns:a16="http://schemas.microsoft.com/office/drawing/2014/main" id="{B2156C20-1E02-4C84-9324-54BB02041B3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9" y="32429"/>
            <a:ext cx="12183291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429845AE-140F-42DB-B060-ECAE3B835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5216028"/>
            <a:ext cx="7077074" cy="736854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r"/>
            <a:r>
              <a:rPr lang="pl-PL" altLang="pl-PL" sz="2800" dirty="0"/>
              <a:t>Budownictwo kubaturowe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9F6447D-BED9-4BA4-A15B-07A320AFFF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360" y="5304536"/>
            <a:ext cx="2393065" cy="6091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A33CA2F4-B611-4AFF-9DBF-CED345FF5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1465" y="2081349"/>
            <a:ext cx="6653212" cy="3693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1000"/>
              </a:spcBef>
              <a:spcAft>
                <a:spcPts val="1200"/>
              </a:spcAft>
            </a:pPr>
            <a:r>
              <a:rPr lang="pl-PL" altLang="pl-PL" sz="2400" b="1" dirty="0"/>
              <a:t>Inwestycje kubaturowe  zrealizowane </a:t>
            </a:r>
            <a:br>
              <a:rPr lang="pl-PL" altLang="pl-PL" sz="2400" b="1" dirty="0"/>
            </a:br>
            <a:r>
              <a:rPr lang="pl-PL" altLang="pl-PL" sz="2400" b="1" dirty="0"/>
              <a:t>i w trakcie realizacji uwzględniające rozwiązania proekologiczne: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l-PL" altLang="pl-PL" sz="2000" dirty="0"/>
              <a:t>Klub Kultury Zakole na os. Kantorowice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l-PL" altLang="pl-PL" sz="2000" dirty="0"/>
              <a:t>Zespół </a:t>
            </a:r>
            <a:r>
              <a:rPr lang="pl-PL" altLang="pl-PL" sz="2000" dirty="0" err="1"/>
              <a:t>Szkolno</a:t>
            </a:r>
            <a:r>
              <a:rPr lang="pl-PL" altLang="pl-PL" sz="2000" dirty="0"/>
              <a:t> - Przedszkolny na os. Gotyk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l-PL" altLang="pl-PL" sz="2000" dirty="0"/>
              <a:t>Termomodernizacje żłobków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l-PL" altLang="pl-PL" sz="2000" dirty="0"/>
              <a:t>Klaster Innowacji </a:t>
            </a:r>
            <a:r>
              <a:rPr lang="pl-PL" altLang="pl-PL" sz="2000" dirty="0" err="1"/>
              <a:t>Społeczno</a:t>
            </a:r>
            <a:r>
              <a:rPr lang="pl-PL" altLang="pl-PL" sz="2000" dirty="0"/>
              <a:t> - Gospodarczych</a:t>
            </a:r>
          </a:p>
          <a:p>
            <a:pPr marL="0" indent="0" eaLnBrk="1" hangingPunct="1">
              <a:lnSpc>
                <a:spcPct val="150000"/>
              </a:lnSpc>
              <a:spcBef>
                <a:spcPts val="1000"/>
              </a:spcBef>
            </a:pPr>
            <a:endParaRPr lang="pl-PL" altLang="pl-PL" sz="2400" dirty="0"/>
          </a:p>
        </p:txBody>
      </p:sp>
      <p:pic>
        <p:nvPicPr>
          <p:cNvPr id="24578" name="Symbol zastępczy obrazu 5">
            <a:extLst>
              <a:ext uri="{FF2B5EF4-FFF2-40B4-BE49-F238E27FC236}">
                <a16:creationId xmlns:a16="http://schemas.microsoft.com/office/drawing/2014/main" id="{06C95863-32CA-4990-B637-2239397E10C1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r="5382"/>
          <a:stretch>
            <a:fillRect/>
          </a:stretch>
        </p:blipFill>
        <p:spPr bwMode="auto">
          <a:xfrm>
            <a:off x="0" y="0"/>
            <a:ext cx="4079875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1109497-CEE3-4FCC-96C6-8FBBCD4E32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4" r="38963"/>
          <a:stretch/>
        </p:blipFill>
        <p:spPr>
          <a:xfrm>
            <a:off x="0" y="0"/>
            <a:ext cx="4476206" cy="6858000"/>
          </a:xfrm>
          <a:prstGeom prst="rect">
            <a:avLst/>
          </a:prstGeom>
        </p:spPr>
      </p:pic>
      <p:pic>
        <p:nvPicPr>
          <p:cNvPr id="24579" name="Symbol zastępczy obrazu 7">
            <a:extLst>
              <a:ext uri="{FF2B5EF4-FFF2-40B4-BE49-F238E27FC236}">
                <a16:creationId xmlns:a16="http://schemas.microsoft.com/office/drawing/2014/main" id="{B2156C20-1E02-4C84-9324-54BB02041B3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141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4774" y="1387982"/>
            <a:ext cx="11282452" cy="589227"/>
          </a:xfr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pl-PL" altLang="pl-PL" dirty="0"/>
              <a:t>          Klub Kultury Zakole  os. Kantorowice</a:t>
            </a:r>
            <a:br>
              <a:rPr lang="pl-PL" altLang="pl-PL" dirty="0"/>
            </a:br>
            <a:endParaRPr lang="pl-PL" altLang="pl-PL" dirty="0"/>
          </a:p>
        </p:txBody>
      </p:sp>
      <p:sp>
        <p:nvSpPr>
          <p:cNvPr id="25603" name="Symbol zastępczy zawartości 2">
            <a:extLst>
              <a:ext uri="{FF2B5EF4-FFF2-40B4-BE49-F238E27FC236}">
                <a16:creationId xmlns:a16="http://schemas.microsoft.com/office/drawing/2014/main" id="{A96D094B-AE2F-4CE3-94B6-F9C0E10903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14450" y="2763131"/>
            <a:ext cx="5470321" cy="3387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lnSpc>
                <a:spcPct val="150000"/>
              </a:lnSpc>
              <a:spcBef>
                <a:spcPts val="1000"/>
              </a:spcBef>
              <a:buNone/>
            </a:pPr>
            <a:r>
              <a:rPr lang="pl-PL" altLang="pl-PL" b="1" dirty="0"/>
              <a:t>Rozwiązania proekologiczne:</a:t>
            </a:r>
          </a:p>
          <a:p>
            <a:pPr marL="0" indent="0" eaLnBrk="1" hangingPunct="1">
              <a:lnSpc>
                <a:spcPct val="150000"/>
              </a:lnSpc>
              <a:spcBef>
                <a:spcPts val="1000"/>
              </a:spcBef>
              <a:buNone/>
            </a:pPr>
            <a:endParaRPr lang="pl-PL" altLang="pl-PL" sz="700" b="1" dirty="0"/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l-PL" altLang="pl-PL" sz="1800" dirty="0"/>
              <a:t>izolacja termiczna o najwyższych </a:t>
            </a:r>
          </a:p>
          <a:p>
            <a:pPr marL="0" indent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altLang="pl-PL" sz="1800" dirty="0"/>
              <a:t>     parametrach </a:t>
            </a: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l-PL" altLang="pl-PL" sz="1800" dirty="0"/>
              <a:t>stolarka o  podwyższonym współczynniku przenikania ciepła</a:t>
            </a:r>
          </a:p>
          <a:p>
            <a:pPr eaLnBrk="1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rozwiązania ograniczające nadmierne nasłonecznienie</a:t>
            </a:r>
          </a:p>
          <a:p>
            <a:endParaRPr lang="pl-PL" alt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D5D9C82-7E56-4D42-950B-1139C6D0AE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3" r="5786"/>
          <a:stretch/>
        </p:blipFill>
        <p:spPr>
          <a:xfrm>
            <a:off x="6096000" y="2541244"/>
            <a:ext cx="5362575" cy="360889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044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Symbol zastępczy zawartości 2">
            <a:extLst>
              <a:ext uri="{FF2B5EF4-FFF2-40B4-BE49-F238E27FC236}">
                <a16:creationId xmlns:a16="http://schemas.microsoft.com/office/drawing/2014/main" id="{A96D094B-AE2F-4CE3-94B6-F9C0E10903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95995" y="1359290"/>
            <a:ext cx="2385060" cy="3328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sz="1800" dirty="0"/>
              <a:t>elementy zacieniające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F1736C6-C919-4C33-807D-062BDD3C7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507" y="2623887"/>
            <a:ext cx="5117249" cy="3411499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D99ABB9-FB76-42DF-9B53-4E3B0B79F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94" y="1859938"/>
            <a:ext cx="5143500" cy="342900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453B1352-844B-440E-98C1-540D4306E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507" y="2059594"/>
            <a:ext cx="4628083" cy="33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altLang="pl-PL" sz="1800" dirty="0"/>
              <a:t>pergola pełniąca funkcję łamaczy światła</a:t>
            </a:r>
          </a:p>
        </p:txBody>
      </p:sp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61608" y="778194"/>
            <a:ext cx="5117249" cy="403817"/>
          </a:xfr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2000" dirty="0"/>
              <a:t>Klub Kultury Zakole  os. Kantorowice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CEBC34E-B17F-49CB-A9DC-F8C03DB76A05}"/>
              </a:ext>
            </a:extLst>
          </p:cNvPr>
          <p:cNvSpPr txBox="1"/>
          <p:nvPr/>
        </p:nvSpPr>
        <p:spPr>
          <a:xfrm>
            <a:off x="4213136" y="5780560"/>
            <a:ext cx="2530929" cy="372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spcBef>
                <a:spcPts val="1000"/>
              </a:spcBef>
              <a:buNone/>
            </a:pPr>
            <a:r>
              <a:rPr lang="pl-PL" altLang="pl-PL" sz="1400" dirty="0"/>
              <a:t>realizacja: 2017 - 2018</a:t>
            </a:r>
          </a:p>
        </p:txBody>
      </p:sp>
    </p:spTree>
    <p:extLst>
      <p:ext uri="{BB962C8B-B14F-4D97-AF65-F5344CB8AC3E}">
        <p14:creationId xmlns:p14="http://schemas.microsoft.com/office/powerpoint/2010/main" val="1912387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774441" y="1972712"/>
            <a:ext cx="4434435" cy="23753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pl-PL" altLang="pl-PL" b="1" dirty="0"/>
          </a:p>
          <a:p>
            <a:pPr marL="0" indent="0">
              <a:buNone/>
            </a:pPr>
            <a:r>
              <a:rPr lang="pl-PL" altLang="pl-PL" b="1" dirty="0"/>
              <a:t>Rozwiązania proekologiczne:</a:t>
            </a:r>
          </a:p>
          <a:p>
            <a:pPr marL="0" indent="0">
              <a:buNone/>
            </a:pPr>
            <a:endParaRPr lang="pl-PL" altLang="pl-PL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100 sztuk paneli fotowoltaicznych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altLang="pl-PL" sz="1800" dirty="0"/>
              <a:t>     o mocy 31 kW </a:t>
            </a:r>
          </a:p>
          <a:p>
            <a:pPr marL="0" indent="0">
              <a:spcBef>
                <a:spcPts val="0"/>
              </a:spcBef>
              <a:buNone/>
            </a:pPr>
            <a:endParaRPr lang="pl-PL" altLang="pl-PL" sz="1000" dirty="0"/>
          </a:p>
          <a:p>
            <a:pPr>
              <a:buFont typeface="Wingdings" panose="05000000000000000000" pitchFamily="2" charset="2"/>
              <a:buChar char="ü"/>
            </a:pPr>
            <a:r>
              <a:rPr lang="pl-PL" altLang="pl-PL" sz="1800" dirty="0"/>
              <a:t>zbiornik retencyjny wód opadowych</a:t>
            </a:r>
          </a:p>
          <a:p>
            <a:endParaRPr lang="pl-PL" altLang="pl-PL" dirty="0"/>
          </a:p>
          <a:p>
            <a:endParaRPr lang="pl-PL" altLang="pl-PL" dirty="0"/>
          </a:p>
          <a:p>
            <a:endParaRPr lang="pl-PL" alt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23D766A-18F2-4BF7-A5F5-E03E376AA0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2" r="21162"/>
          <a:stretch/>
        </p:blipFill>
        <p:spPr>
          <a:xfrm>
            <a:off x="6851074" y="548286"/>
            <a:ext cx="4800599" cy="3904148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8CCD7B03-2FD9-425A-90B6-2AC78C23C4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82" r="40524" b="64042"/>
          <a:stretch/>
        </p:blipFill>
        <p:spPr>
          <a:xfrm>
            <a:off x="5015763" y="3056665"/>
            <a:ext cx="2378476" cy="3038137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42E322D1-10A7-4486-AC85-1C259175A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327" y="1260184"/>
            <a:ext cx="11111346" cy="58922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l"/>
            <a:r>
              <a:rPr lang="pl-PL" altLang="pl-PL" dirty="0"/>
              <a:t>   Zespół </a:t>
            </a:r>
            <a:r>
              <a:rPr lang="pl-PL" altLang="pl-PL" dirty="0" err="1"/>
              <a:t>Szkolno</a:t>
            </a:r>
            <a:r>
              <a:rPr lang="pl-PL" altLang="pl-PL" dirty="0"/>
              <a:t> – Przedszkolny na os. Gotyk</a:t>
            </a:r>
            <a:br>
              <a:rPr lang="pl-PL" altLang="pl-PL" dirty="0"/>
            </a:br>
            <a:endParaRPr lang="pl-PL" altLang="pl-PL" dirty="0"/>
          </a:p>
        </p:txBody>
      </p:sp>
      <p:sp>
        <p:nvSpPr>
          <p:cNvPr id="9" name="Symbol zastępczy zawartości 1">
            <a:extLst>
              <a:ext uri="{FF2B5EF4-FFF2-40B4-BE49-F238E27FC236}">
                <a16:creationId xmlns:a16="http://schemas.microsoft.com/office/drawing/2014/main" id="{8C8723B5-8508-4378-BDD9-B3B00D2EE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3722" y="6032920"/>
            <a:ext cx="2378476" cy="34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altLang="pl-PL" sz="1400" dirty="0"/>
              <a:t>realizacja: 2018 – 2020</a:t>
            </a:r>
          </a:p>
          <a:p>
            <a:endParaRPr lang="pl-PL" altLang="pl-PL" sz="1400" dirty="0"/>
          </a:p>
          <a:p>
            <a:endParaRPr lang="pl-PL" altLang="pl-PL" sz="1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E0C55D5-F23A-4B99-B887-29624CAA19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" t="33230" r="2080" b="7994"/>
          <a:stretch/>
        </p:blipFill>
        <p:spPr>
          <a:xfrm>
            <a:off x="971131" y="4575733"/>
            <a:ext cx="3718537" cy="1508003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8BDD506B-7092-4436-AFC0-0F3D6C398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67943" y="1723060"/>
            <a:ext cx="6000209" cy="3411881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B867437-1D7F-4ABA-8321-3727AACF681B}"/>
              </a:ext>
            </a:extLst>
          </p:cNvPr>
          <p:cNvSpPr txBox="1"/>
          <p:nvPr/>
        </p:nvSpPr>
        <p:spPr>
          <a:xfrm>
            <a:off x="10088335" y="5995792"/>
            <a:ext cx="2530929" cy="372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50000"/>
              </a:lnSpc>
              <a:spcBef>
                <a:spcPts val="1000"/>
              </a:spcBef>
              <a:buNone/>
            </a:pPr>
            <a:r>
              <a:rPr lang="pl-PL" altLang="pl-PL" sz="1400" dirty="0">
                <a:solidFill>
                  <a:schemeClr val="bg1"/>
                </a:solidFill>
              </a:rPr>
              <a:t>w trakcie realizacji</a:t>
            </a:r>
          </a:p>
        </p:txBody>
      </p:sp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149" y="1348102"/>
            <a:ext cx="10604839" cy="589227"/>
          </a:xfrm>
          <a:solidFill>
            <a:srgbClr val="FFFFF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pl-PL" altLang="pl-PL" dirty="0"/>
              <a:t>  </a:t>
            </a:r>
            <a:r>
              <a:rPr lang="pl-PL" altLang="pl-PL" sz="3600" dirty="0"/>
              <a:t>Klaster Innowacji </a:t>
            </a:r>
            <a:r>
              <a:rPr lang="pl-PL" altLang="pl-PL" sz="3600" dirty="0" err="1"/>
              <a:t>Społeczno</a:t>
            </a:r>
            <a:r>
              <a:rPr lang="pl-PL" altLang="pl-PL" sz="3600" dirty="0"/>
              <a:t> - Gospodarczych</a:t>
            </a:r>
            <a:br>
              <a:rPr lang="pl-PL" altLang="pl-PL" dirty="0"/>
            </a:br>
            <a:endParaRPr lang="pl-PL" altLang="pl-PL" dirty="0"/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19894C81-3889-478B-8FC0-A18F0E091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97719"/>
            <a:ext cx="10515600" cy="4184534"/>
          </a:xfrm>
        </p:spPr>
        <p:txBody>
          <a:bodyPr/>
          <a:lstStyle/>
          <a:p>
            <a:pPr marL="0" indent="0">
              <a:buNone/>
            </a:pPr>
            <a:r>
              <a:rPr lang="pl-PL" altLang="pl-PL" dirty="0"/>
              <a:t> </a:t>
            </a:r>
            <a:endParaRPr lang="pl-PL" altLang="pl-PL" b="1" dirty="0"/>
          </a:p>
          <a:p>
            <a:pPr marL="0" indent="0">
              <a:buNone/>
            </a:pPr>
            <a:r>
              <a:rPr lang="pl-PL" altLang="pl-PL" b="1" dirty="0"/>
              <a:t>Rozwiązania proekologiczne: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altLang="pl-PL" sz="1800" dirty="0"/>
              <a:t>ochrona istniejącego drzewostanu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altLang="pl-PL" sz="1800" dirty="0"/>
              <a:t>zielone parkingi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altLang="pl-PL" sz="1800" dirty="0"/>
              <a:t>wnętrza umożliwiające zmianę aranżacji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altLang="pl-PL" sz="1800" dirty="0"/>
              <a:t>wykorzystanie szarej wody w toaletach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altLang="pl-PL" sz="1800" dirty="0"/>
              <a:t>rozbudowany system BMS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altLang="pl-PL" sz="1800" dirty="0"/>
              <a:t>wentylacja mechaniczna z odzyskiem ciepła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pl-PL" altLang="pl-PL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l-PL" alt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45114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Symbol zastępczy zawartości 2">
            <a:extLst>
              <a:ext uri="{FF2B5EF4-FFF2-40B4-BE49-F238E27FC236}">
                <a16:creationId xmlns:a16="http://schemas.microsoft.com/office/drawing/2014/main" id="{A96D094B-AE2F-4CE3-94B6-F9C0E10903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1079" y="1493780"/>
            <a:ext cx="3165432" cy="36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sz="1800" dirty="0"/>
              <a:t>zbiornik na wodę szarą</a:t>
            </a:r>
          </a:p>
        </p:txBody>
      </p:sp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453B1352-844B-440E-98C1-540D4306E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937" y="1491223"/>
            <a:ext cx="4628083" cy="33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altLang="pl-PL" sz="1800" dirty="0"/>
              <a:t> tablica BMS</a:t>
            </a:r>
          </a:p>
        </p:txBody>
      </p:sp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895704" y="595174"/>
            <a:ext cx="5564776" cy="589227"/>
          </a:xfr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pl-PL" altLang="pl-PL" sz="2000" dirty="0"/>
              <a:t>Klaster Innowacji </a:t>
            </a:r>
            <a:r>
              <a:rPr lang="pl-PL" altLang="pl-PL" sz="2000" dirty="0" err="1"/>
              <a:t>Społeczno</a:t>
            </a:r>
            <a:r>
              <a:rPr lang="pl-PL" altLang="pl-PL" sz="2000" dirty="0"/>
              <a:t> – Gospodarczych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1B3A3B8E-B391-4E16-AE44-D2EDD2388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666" y="1875970"/>
            <a:ext cx="3875363" cy="2906523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8034337-D654-4467-8A6A-7C9D70AFDE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4" r="38362"/>
          <a:stretch/>
        </p:blipFill>
        <p:spPr>
          <a:xfrm rot="5400000">
            <a:off x="9967409" y="4412014"/>
            <a:ext cx="1143000" cy="1380169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Symbol zastępczy zawartości 2">
            <a:extLst>
              <a:ext uri="{FF2B5EF4-FFF2-40B4-BE49-F238E27FC236}">
                <a16:creationId xmlns:a16="http://schemas.microsoft.com/office/drawing/2014/main" id="{A9C89E39-D7A1-46E4-91F6-0C9EC3E90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3562" y="5489366"/>
            <a:ext cx="3165432" cy="36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altLang="pl-PL" sz="1800" dirty="0"/>
              <a:t>panel sterujący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3E05B97-D41E-448B-8881-E6FFA92780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0" t="22627" r="26953"/>
          <a:stretch/>
        </p:blipFill>
        <p:spPr>
          <a:xfrm>
            <a:off x="809430" y="1884552"/>
            <a:ext cx="5849307" cy="3789046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447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>
            <a:extLst>
              <a:ext uri="{FF2B5EF4-FFF2-40B4-BE49-F238E27FC236}">
                <a16:creationId xmlns:a16="http://schemas.microsoft.com/office/drawing/2014/main" id="{18317C56-030B-410A-89CB-305DBD04FA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2" t="16631" r="8524" b="63553"/>
          <a:stretch/>
        </p:blipFill>
        <p:spPr>
          <a:xfrm>
            <a:off x="1428751" y="4229210"/>
            <a:ext cx="9785442" cy="166687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603" name="Symbol zastępczy zawartości 2">
            <a:extLst>
              <a:ext uri="{FF2B5EF4-FFF2-40B4-BE49-F238E27FC236}">
                <a16:creationId xmlns:a16="http://schemas.microsoft.com/office/drawing/2014/main" id="{A96D094B-AE2F-4CE3-94B6-F9C0E10903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62075" y="1776794"/>
            <a:ext cx="5470321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altLang="pl-PL" b="1" dirty="0"/>
              <a:t>Rozwiązania proekologiczne: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zielony dach ekstensywny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zielona ściana zintegrowana z budynkiem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zielone parkingi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stacje ładowania pojazdów</a:t>
            </a:r>
          </a:p>
          <a:p>
            <a:endParaRPr lang="pl-PL" altLang="pl-PL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C7D05C7D-1328-4B36-8578-E64022241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1187567"/>
            <a:ext cx="11201399" cy="58922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l"/>
            <a:r>
              <a:rPr lang="pl-PL" altLang="pl-PL" dirty="0"/>
              <a:t>         </a:t>
            </a:r>
            <a:r>
              <a:rPr lang="pl-PL" altLang="pl-PL" sz="3600" dirty="0"/>
              <a:t>Siedziba Straży Miejskiej Miasta Krakowa</a:t>
            </a:r>
            <a:br>
              <a:rPr lang="pl-PL" altLang="pl-PL" dirty="0"/>
            </a:br>
            <a:endParaRPr lang="pl-PL" alt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D82F7DB-9F6A-4FDA-ACE9-453DBB3A0C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7" t="25860" r="25635" b="30330"/>
          <a:stretch/>
        </p:blipFill>
        <p:spPr>
          <a:xfrm>
            <a:off x="6832396" y="1872125"/>
            <a:ext cx="4312626" cy="224289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Symbol zastępczy zawartości 2">
            <a:extLst>
              <a:ext uri="{FF2B5EF4-FFF2-40B4-BE49-F238E27FC236}">
                <a16:creationId xmlns:a16="http://schemas.microsoft.com/office/drawing/2014/main" id="{25175114-CD51-45A6-B5F3-C5F61D0BF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7678" y="6010275"/>
            <a:ext cx="3165432" cy="36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altLang="pl-PL" sz="1400" dirty="0"/>
              <a:t>w trakcie realizacji</a:t>
            </a:r>
          </a:p>
        </p:txBody>
      </p:sp>
    </p:spTree>
    <p:extLst>
      <p:ext uri="{BB962C8B-B14F-4D97-AF65-F5344CB8AC3E}">
        <p14:creationId xmlns:p14="http://schemas.microsoft.com/office/powerpoint/2010/main" val="1965446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941945" y="2034489"/>
            <a:ext cx="5578734" cy="352239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pl-PL" altLang="pl-PL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altLang="pl-PL" b="1" dirty="0"/>
              <a:t>Proekologiczne rozwiązania do wdrożenia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altLang="pl-PL" b="1" dirty="0"/>
              <a:t>w ramach modernizacji żłobków: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l-PL" altLang="pl-PL" sz="9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panele fotowoltaiczne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pompy ciepła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podwyższona izolacyjność cieplna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wprowadzenie rozwiązań materiałowych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altLang="pl-PL" sz="1800" dirty="0"/>
              <a:t>     posiadających „zielone certyfikaty”</a:t>
            </a:r>
          </a:p>
          <a:p>
            <a:endParaRPr lang="pl-PL" altLang="pl-PL" dirty="0"/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2E322D1-10A7-4486-AC85-1C259175A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945" y="1336649"/>
            <a:ext cx="5913742" cy="423183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l"/>
            <a:r>
              <a:rPr lang="pl-PL" altLang="pl-PL" dirty="0"/>
              <a:t>Termomodernizacje żłobków</a:t>
            </a:r>
            <a:br>
              <a:rPr lang="pl-PL" altLang="pl-PL" dirty="0"/>
            </a:br>
            <a:endParaRPr lang="pl-PL" alt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AA7C991-9230-404B-B0E1-4C517C8A2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808" y="611593"/>
            <a:ext cx="3714751" cy="2476501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Symbol zastępczy zawartości 1">
            <a:extLst>
              <a:ext uri="{FF2B5EF4-FFF2-40B4-BE49-F238E27FC236}">
                <a16:creationId xmlns:a16="http://schemas.microsoft.com/office/drawing/2014/main" id="{4E89B5B2-7342-4912-8036-680364C4B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2839486"/>
            <a:ext cx="4486275" cy="58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l-PL" altLang="pl-PL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altLang="pl-PL" sz="1400" dirty="0"/>
              <a:t>    Termomodernizacja żłobka  ul. Sienkiewicza</a:t>
            </a:r>
          </a:p>
          <a:p>
            <a:endParaRPr lang="pl-PL" alt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A1FEDA6B-5DFB-4A11-BA15-1B4B7EE0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569" y="3555132"/>
            <a:ext cx="4260477" cy="2396518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Symbol zastępczy zawartości 1">
            <a:extLst>
              <a:ext uri="{FF2B5EF4-FFF2-40B4-BE49-F238E27FC236}">
                <a16:creationId xmlns:a16="http://schemas.microsoft.com/office/drawing/2014/main" id="{334A254D-10F8-4C36-99F2-80867CD90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5562" y="5683018"/>
            <a:ext cx="4486275" cy="58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l-PL" altLang="pl-PL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altLang="pl-PL" sz="1400" dirty="0"/>
              <a:t>         Termomodernizacja żłobka  ul. Słomiana</a:t>
            </a:r>
          </a:p>
          <a:p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863773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obrazu 13">
            <a:extLst>
              <a:ext uri="{FF2B5EF4-FFF2-40B4-BE49-F238E27FC236}">
                <a16:creationId xmlns:a16="http://schemas.microsoft.com/office/drawing/2014/main" id="{C7F2135A-0F2B-4997-B324-1035805A497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" t="7354" r="-26719" b="13412"/>
          <a:stretch/>
        </p:blipFill>
        <p:spPr>
          <a:xfrm>
            <a:off x="409304" y="419100"/>
            <a:ext cx="14437538" cy="6019800"/>
          </a:xfrm>
        </p:spPr>
      </p:pic>
      <p:pic>
        <p:nvPicPr>
          <p:cNvPr id="24579" name="Symbol zastępczy obrazu 7">
            <a:extLst>
              <a:ext uri="{FF2B5EF4-FFF2-40B4-BE49-F238E27FC236}">
                <a16:creationId xmlns:a16="http://schemas.microsoft.com/office/drawing/2014/main" id="{B2156C20-1E02-4C84-9324-54BB02041B3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3291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ytuł 1">
            <a:extLst>
              <a:ext uri="{FF2B5EF4-FFF2-40B4-BE49-F238E27FC236}">
                <a16:creationId xmlns:a16="http://schemas.microsoft.com/office/drawing/2014/main" id="{8FA7E497-1D05-4D1A-B0B2-C6B015747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0168" y="5216028"/>
            <a:ext cx="7162528" cy="736854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r"/>
            <a:r>
              <a:rPr lang="pl-PL" altLang="pl-PL" sz="2800" dirty="0"/>
              <a:t>  Otoczenie  budynków  </a:t>
            </a:r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CC626DB5-CD51-4953-9C6A-3ED283C5D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810" y="5279898"/>
            <a:ext cx="2393065" cy="60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58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2047875"/>
            <a:ext cx="9194800" cy="3603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altLang="pl-PL" b="1" dirty="0"/>
              <a:t>W realizowanych inwestycjach, w zależności od uwarunkowań, przewiduje się: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l-PL" altLang="pl-PL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dirty="0"/>
              <a:t>parkingi dla rowerów</a:t>
            </a:r>
            <a:endParaRPr lang="pl-PL" altLang="pl-PL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dirty="0"/>
              <a:t>zbiorniki retencyjne na wody opadowe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2000" dirty="0"/>
              <a:t>ogrody deszczowe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dirty="0"/>
              <a:t>ogrody </a:t>
            </a:r>
            <a:r>
              <a:rPr lang="pl-PL" altLang="pl-PL" dirty="0" err="1"/>
              <a:t>przyfasadowe</a:t>
            </a:r>
            <a:endParaRPr lang="pl-PL" altLang="pl-PL" sz="2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2000" dirty="0"/>
              <a:t> stacje ładowania pojazdów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4363" y="1206500"/>
            <a:ext cx="9853937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3600" dirty="0"/>
              <a:t>Założenia projektowe sprzyjające mikroklimatowi w otoczeniu budynków</a:t>
            </a:r>
            <a:br>
              <a:rPr lang="pl-PL" altLang="pl-PL" sz="3600" dirty="0"/>
            </a:br>
            <a:br>
              <a:rPr lang="pl-PL" altLang="pl-PL" sz="3600" dirty="0"/>
            </a:br>
            <a:br>
              <a:rPr lang="pl-PL" altLang="pl-PL" sz="3600" dirty="0"/>
            </a:br>
            <a:endParaRPr lang="pl-PL" altLang="pl-PL" dirty="0"/>
          </a:p>
        </p:txBody>
      </p:sp>
      <p:sp>
        <p:nvSpPr>
          <p:cNvPr id="4" name="Symbol zastępczy zawartości 1">
            <a:extLst>
              <a:ext uri="{FF2B5EF4-FFF2-40B4-BE49-F238E27FC236}">
                <a16:creationId xmlns:a16="http://schemas.microsoft.com/office/drawing/2014/main" id="{7735ACC9-B1B5-49B6-B31C-F0C37A3F1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0900" y="1958975"/>
            <a:ext cx="9194800" cy="360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altLang="pl-PL" dirty="0"/>
          </a:p>
          <a:p>
            <a:endParaRPr lang="pl-PL" altLang="pl-PL" dirty="0"/>
          </a:p>
          <a:p>
            <a:endParaRPr lang="pl-PL" altLang="pl-PL" dirty="0"/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dirty="0"/>
              <a:t>lokalizowanie funkcji usług  publicznych 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0"/>
              </a:spcBef>
              <a:buNone/>
            </a:pPr>
            <a:r>
              <a:rPr lang="pl-PL" dirty="0"/>
              <a:t>     (żłobki, przedszkola, biblioteki) w bezpośrednim</a:t>
            </a:r>
          </a:p>
          <a:p>
            <a:pPr marL="0" lvl="0" indent="0" eaLnBrk="1" hangingPunct="1">
              <a:lnSpc>
                <a:spcPct val="100000"/>
              </a:lnSpc>
              <a:spcBef>
                <a:spcPts val="0"/>
              </a:spcBef>
              <a:buNone/>
            </a:pPr>
            <a:r>
              <a:rPr lang="pl-PL" dirty="0"/>
              <a:t>     sąsiedztwie zabudowy mieszkaniowej</a:t>
            </a:r>
          </a:p>
          <a:p>
            <a:pPr lvl="0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dirty="0"/>
              <a:t>przestrzeń do rekreacji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dirty="0"/>
              <a:t>ogólnodostępne place zabaw </a:t>
            </a:r>
          </a:p>
          <a:p>
            <a:pPr marL="0" lvl="0" indent="0">
              <a:spcAft>
                <a:spcPts val="0"/>
              </a:spcAft>
              <a:buNone/>
            </a:pP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217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">
            <a:extLst>
              <a:ext uri="{FF2B5EF4-FFF2-40B4-BE49-F238E27FC236}">
                <a16:creationId xmlns:a16="http://schemas.microsoft.com/office/drawing/2014/main" id="{3DB5912E-9F9F-4CBA-8C78-1177FA1BF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01B34A10-79E6-45F9-97A7-9C38AAA7C33B}"/>
              </a:ext>
            </a:extLst>
          </p:cNvPr>
          <p:cNvSpPr txBox="1"/>
          <p:nvPr/>
        </p:nvSpPr>
        <p:spPr>
          <a:xfrm>
            <a:off x="819417" y="2043976"/>
            <a:ext cx="6162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Zespół budynków mieszkalnych wielorodzinnych </a:t>
            </a:r>
          </a:p>
          <a:p>
            <a:pPr eaLnBrk="1" hangingPunct="1">
              <a:spcBef>
                <a:spcPts val="0"/>
              </a:spcBef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 ul. Smorawińskiego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6616EDE-87D4-47C9-BE3B-D4837FC11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468" y="3954254"/>
            <a:ext cx="3910115" cy="2198059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6432269-9954-4028-AB1A-1AC3BC1F29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1" t="35640" r="11777" b="3701"/>
          <a:stretch/>
        </p:blipFill>
        <p:spPr>
          <a:xfrm>
            <a:off x="6096000" y="705687"/>
            <a:ext cx="5276583" cy="283028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766F3F9-D6CB-4D7E-807C-C292BBCA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43" y="2924345"/>
            <a:ext cx="5658382" cy="318284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3282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A6CDD7D7-9C77-49C8-9410-0350E733E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32172" y="1081640"/>
            <a:ext cx="4115501" cy="3086626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Symbol zastępczy zawartości 1">
            <a:extLst>
              <a:ext uri="{FF2B5EF4-FFF2-40B4-BE49-F238E27FC236}">
                <a16:creationId xmlns:a16="http://schemas.microsoft.com/office/drawing/2014/main" id="{7FDE263D-F16B-4F92-A21E-E337D1A06B9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6302710" y="5027326"/>
            <a:ext cx="4847912" cy="695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None/>
            </a:pPr>
            <a:endParaRPr lang="pl-PL" altLang="pl-PL" dirty="0"/>
          </a:p>
          <a:p>
            <a:pPr algn="just"/>
            <a:endParaRPr lang="pl-PL" alt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BA79186-35C3-45B4-86DD-35D941A2A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392" y="593590"/>
            <a:ext cx="4328894" cy="2435003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5D81DC93-4306-41FC-83A5-4657B9CE9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06" y="3255927"/>
            <a:ext cx="5072984" cy="2853554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C09FCD6-5D68-448D-AD44-205A9D15E02D}"/>
              </a:ext>
            </a:extLst>
          </p:cNvPr>
          <p:cNvSpPr txBox="1"/>
          <p:nvPr/>
        </p:nvSpPr>
        <p:spPr>
          <a:xfrm>
            <a:off x="7080176" y="5549795"/>
            <a:ext cx="46667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>
              <a:spcBef>
                <a:spcPts val="0"/>
              </a:spcBef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Zespół budynków mieszkalnych wielorodzinnych przy ul. J.K. Przyzby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F959E59D-E04E-4811-B483-6DB8686443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711" y="3363619"/>
            <a:ext cx="1771575" cy="1328681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CE6B7316-270D-4A8B-9B7E-45424BBB9E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08" y="1591318"/>
            <a:ext cx="2556761" cy="143727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Symbol zastępczy obrazu 7">
            <a:extLst>
              <a:ext uri="{FF2B5EF4-FFF2-40B4-BE49-F238E27FC236}">
                <a16:creationId xmlns:a16="http://schemas.microsoft.com/office/drawing/2014/main" id="{FF42DC4D-72CA-44D4-8A03-30A4FD4BC596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Symbol zastępczy zawartości 2">
            <a:extLst>
              <a:ext uri="{FF2B5EF4-FFF2-40B4-BE49-F238E27FC236}">
                <a16:creationId xmlns:a16="http://schemas.microsoft.com/office/drawing/2014/main" id="{1185C70F-9623-44CB-84ED-A70C6A6FC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818" y="1969153"/>
            <a:ext cx="4489126" cy="35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altLang="pl-PL" sz="1600" dirty="0"/>
              <a:t>Budowa Centrum Kultury „Ruczaj”</a:t>
            </a:r>
          </a:p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altLang="pl-PL" sz="1600" dirty="0"/>
              <a:t>Budowa Ośrodka Rehabilitacji Dzikich Zwierząt</a:t>
            </a:r>
          </a:p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altLang="pl-PL" sz="1600" dirty="0"/>
              <a:t>Budowa wybiegu dla szympansów i makaków japońskich</a:t>
            </a:r>
          </a:p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altLang="pl-PL" sz="1600" dirty="0"/>
              <a:t>Budowa obiektu z basenem dla uchatek patagońskich</a:t>
            </a:r>
          </a:p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altLang="pl-PL" sz="1600" dirty="0"/>
              <a:t>Budowa OSP Bieżanów</a:t>
            </a:r>
          </a:p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altLang="pl-PL" sz="1600" dirty="0"/>
              <a:t>Nowa siedziba Straży Miejskiej Miasta Krakowa</a:t>
            </a:r>
          </a:p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altLang="pl-PL" sz="1600" dirty="0"/>
              <a:t>Budowa żłobka na Starym Podgórzu </a:t>
            </a:r>
            <a:br>
              <a:rPr lang="pl-PL" altLang="pl-PL" sz="1600" dirty="0"/>
            </a:br>
            <a:r>
              <a:rPr lang="pl-PL" altLang="pl-PL" sz="1600" dirty="0"/>
              <a:t>przy ul. Krzemionki</a:t>
            </a:r>
          </a:p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altLang="pl-PL" sz="1600" dirty="0"/>
              <a:t>Budowa zespołu budynków mieszkalnych wielorodzinnych przy ul. Roi</a:t>
            </a:r>
          </a:p>
          <a:p>
            <a:pPr marL="0" indent="0" eaLnBrk="1" hangingPunct="1">
              <a:spcBef>
                <a:spcPts val="0"/>
              </a:spcBef>
            </a:pPr>
            <a:r>
              <a:rPr lang="pl-PL" altLang="pl-PL" sz="1600" dirty="0"/>
              <a:t>        (w tym: żłobek, przedszkole, biblioteka, POZ)</a:t>
            </a:r>
          </a:p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altLang="pl-PL" sz="1600" dirty="0"/>
              <a:t>Budowa zespołu budynków mieszkalnych wielorodzinnych przy ul. Padniewskiego</a:t>
            </a:r>
          </a:p>
          <a:p>
            <a:pPr marL="0" indent="0" eaLnBrk="1" hangingPunct="1">
              <a:spcBef>
                <a:spcPts val="0"/>
              </a:spcBef>
            </a:pPr>
            <a:r>
              <a:rPr lang="pl-PL" altLang="pl-PL" sz="1600" dirty="0"/>
              <a:t>        (w tym: żłobek, przedszkole, biblioteka)</a:t>
            </a:r>
          </a:p>
          <a:p>
            <a:pPr marL="342900" indent="-342900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altLang="pl-PL" sz="1600" dirty="0"/>
              <a:t>Budowa zespołu budynków mieszkalnych wielorodzinnych przy ul. Okrężnej</a:t>
            </a:r>
          </a:p>
          <a:p>
            <a:pPr marL="0" indent="0" eaLnBrk="1" hangingPunct="1">
              <a:spcBef>
                <a:spcPts val="0"/>
              </a:spcBef>
            </a:pPr>
            <a:r>
              <a:rPr lang="pl-PL" altLang="pl-PL" sz="1600" dirty="0"/>
              <a:t>        (w tym: żłobek, przedszkole, biblioteka)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C4E9095B-9ED8-48C1-99DE-03DF2B208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651" y="528857"/>
            <a:ext cx="5913742" cy="608946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r>
              <a:rPr lang="pl-PL" altLang="pl-PL" dirty="0"/>
              <a:t>Inwestycje planowane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EBB38429-A3B1-4B83-BFD9-2679A04B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275607"/>
            <a:ext cx="5126182" cy="3387436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altLang="pl-PL" b="1" dirty="0"/>
              <a:t>W planowanych obiektach, w zależności </a:t>
            </a:r>
            <a:br>
              <a:rPr lang="pl-PL" altLang="pl-PL" b="1" dirty="0"/>
            </a:br>
            <a:r>
              <a:rPr lang="pl-PL" altLang="pl-PL" b="1" dirty="0"/>
              <a:t>od uwarunkowań, przewiduje się:</a:t>
            </a:r>
            <a:endParaRPr lang="pl-PL" altLang="pl-PL" dirty="0"/>
          </a:p>
          <a:p>
            <a:pPr marL="0" indent="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l-PL" altLang="pl-PL" sz="1800" dirty="0"/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instalacje OZE (panele fotowoltaiczne, pompy    ciepła, magazyny energii)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zielone dachy ekstensywne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zielone ściany zintegrowane z budynkiem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instalacje wykorzystujące szarą wodę </a:t>
            </a:r>
            <a:br>
              <a:rPr lang="pl-PL" altLang="pl-PL" sz="1800" dirty="0"/>
            </a:br>
            <a:r>
              <a:rPr lang="pl-PL" altLang="pl-PL" sz="1800" dirty="0"/>
              <a:t>m.in. w toaletach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pl-PL" altLang="pl-PL" sz="1800" dirty="0"/>
              <a:t>stosowanie rozwiązań materiałowych       posiadających „zielone certyfikaty” </a:t>
            </a:r>
          </a:p>
        </p:txBody>
      </p:sp>
    </p:spTree>
    <p:extLst>
      <p:ext uri="{BB962C8B-B14F-4D97-AF65-F5344CB8AC3E}">
        <p14:creationId xmlns:p14="http://schemas.microsoft.com/office/powerpoint/2010/main" val="2552166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11A6FB74-8612-46C6-BB2E-B1CECF3D1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329" y="375287"/>
            <a:ext cx="6926789" cy="6067077"/>
          </a:xfrm>
          <a:prstGeom prst="rect">
            <a:avLst/>
          </a:prstGeom>
        </p:spPr>
      </p:pic>
      <p:pic>
        <p:nvPicPr>
          <p:cNvPr id="23555" name="Symbol zastępczy obrazu 7">
            <a:extLst>
              <a:ext uri="{FF2B5EF4-FFF2-40B4-BE49-F238E27FC236}">
                <a16:creationId xmlns:a16="http://schemas.microsoft.com/office/drawing/2014/main" id="{FF42DC4D-72CA-44D4-8A03-30A4FD4BC596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Symbol zastępczy zawartości 2">
            <a:extLst>
              <a:ext uri="{FF2B5EF4-FFF2-40B4-BE49-F238E27FC236}">
                <a16:creationId xmlns:a16="http://schemas.microsoft.com/office/drawing/2014/main" id="{1185C70F-9623-44CB-84ED-A70C6A6FC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305" y="1214194"/>
            <a:ext cx="6653212" cy="408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altLang="pl-P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A8A5CBD-0F60-4B7F-8747-621D61386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824" y="4758830"/>
            <a:ext cx="10027294" cy="884976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6CB7"/>
                </a:solidFill>
                <a:effectLst/>
                <a:uLnTx/>
                <a:uFillTx/>
                <a:latin typeface="Lato Black"/>
                <a:ea typeface="+mj-ea"/>
                <a:cs typeface="+mj-cs"/>
              </a:rPr>
              <a:t>Rozwiązania proekologiczne </a:t>
            </a:r>
            <a:br>
              <a:rPr kumimoji="0" lang="pl-PL" alt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6CB7"/>
                </a:solidFill>
                <a:effectLst/>
                <a:uLnTx/>
                <a:uFillTx/>
                <a:latin typeface="Lato Black"/>
                <a:ea typeface="+mj-ea"/>
                <a:cs typeface="+mj-cs"/>
              </a:rPr>
            </a:br>
            <a:r>
              <a:rPr kumimoji="0" lang="pl-PL" alt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6CB7"/>
                </a:solidFill>
                <a:effectLst/>
                <a:uLnTx/>
                <a:uFillTx/>
                <a:latin typeface="Lato Black"/>
                <a:ea typeface="+mj-ea"/>
                <a:cs typeface="+mj-cs"/>
              </a:rPr>
              <a:t>w inwestycjach infrastruktury technicznej</a:t>
            </a:r>
            <a:endParaRPr kumimoji="0" lang="pl-PL" altLang="pl-P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Lato Black"/>
              <a:ea typeface="+mj-ea"/>
              <a:cs typeface="+mj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5ADD5BD-E770-4B59-862D-9B07A26B74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382" y="4877522"/>
            <a:ext cx="2393065" cy="6091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C6ABE5FE-33C3-4061-BD1F-65D34CB49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3" r="20193"/>
          <a:stretch/>
        </p:blipFill>
        <p:spPr>
          <a:xfrm>
            <a:off x="6239305" y="644236"/>
            <a:ext cx="5304995" cy="559030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8664" y="1105670"/>
            <a:ext cx="9249572" cy="598440"/>
          </a:xfr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pl-PL" altLang="pl-PL" dirty="0"/>
              <a:t>Cele proekologiczne inwestycji tramwajowych:</a:t>
            </a:r>
          </a:p>
        </p:txBody>
      </p:sp>
      <p:sp>
        <p:nvSpPr>
          <p:cNvPr id="25603" name="Symbol zastępczy zawartości 2">
            <a:extLst>
              <a:ext uri="{FF2B5EF4-FFF2-40B4-BE49-F238E27FC236}">
                <a16:creationId xmlns:a16="http://schemas.microsoft.com/office/drawing/2014/main" id="{A96D094B-AE2F-4CE3-94B6-F9C0E10903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25679" y="1868587"/>
            <a:ext cx="5470321" cy="399820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pl-PL" sz="1800" dirty="0">
                <a:latin typeface="Lato  "/>
              </a:rPr>
              <a:t>budowa wysokosprawnego, niskoemisyjnego systemu transportu dla znaczącego rozwoju społeczno-gospodarczego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l-PL" sz="1800" dirty="0">
                <a:latin typeface="Lato  "/>
              </a:rPr>
              <a:t>zwiększenie udziału transportu zbiorowego </a:t>
            </a:r>
            <a:br>
              <a:rPr lang="pl-PL" sz="1800" dirty="0">
                <a:latin typeface="Lato  "/>
              </a:rPr>
            </a:br>
            <a:r>
              <a:rPr lang="pl-PL" sz="1800" dirty="0">
                <a:latin typeface="Lato  "/>
              </a:rPr>
              <a:t>w podróżach w celu zapewnienia wysokiej jakości życia mieszkańców Krakowa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l-PL" sz="1800" dirty="0">
                <a:latin typeface="Lato  "/>
              </a:rPr>
              <a:t>zwiększenie zdolności przewozowej komunikacji zbiorowej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l-PL" sz="1800" dirty="0">
                <a:latin typeface="Lato  "/>
              </a:rPr>
              <a:t>skrócenie czasu podróży komunikacją zbiorową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l-PL" sz="1800" dirty="0">
                <a:latin typeface="Lato  "/>
              </a:rPr>
              <a:t>podniesienie komfortu podróżowania środkami transportu zbiorowego</a:t>
            </a:r>
          </a:p>
        </p:txBody>
      </p:sp>
    </p:spTree>
    <p:extLst>
      <p:ext uri="{BB962C8B-B14F-4D97-AF65-F5344CB8AC3E}">
        <p14:creationId xmlns:p14="http://schemas.microsoft.com/office/powerpoint/2010/main" val="1755436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C6ABE5FE-33C3-4061-BD1F-65D34CB49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" r="1633"/>
          <a:stretch/>
        </p:blipFill>
        <p:spPr>
          <a:xfrm>
            <a:off x="2986481" y="1046281"/>
            <a:ext cx="8558709" cy="5146701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4810" y="457054"/>
            <a:ext cx="9002415" cy="589227"/>
          </a:xfr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dirty="0"/>
              <a:t>	</a:t>
            </a:r>
            <a:r>
              <a:rPr lang="pl-PL" altLang="pl-PL" sz="2800" dirty="0"/>
              <a:t>Inwestycje tramwajowe </a:t>
            </a:r>
            <a:br>
              <a:rPr lang="pl-PL" altLang="pl-PL" dirty="0"/>
            </a:br>
            <a:endParaRPr lang="pl-PL" alt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501EE0B-0108-44E7-AB93-747915F2CD9C}"/>
              </a:ext>
            </a:extLst>
          </p:cNvPr>
          <p:cNvSpPr txBox="1"/>
          <p:nvPr/>
        </p:nvSpPr>
        <p:spPr>
          <a:xfrm>
            <a:off x="5637402" y="297389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7C16A3B-07EC-4FC5-A76B-8B1F5054E532}"/>
              </a:ext>
            </a:extLst>
          </p:cNvPr>
          <p:cNvSpPr txBox="1"/>
          <p:nvPr/>
        </p:nvSpPr>
        <p:spPr>
          <a:xfrm>
            <a:off x="486560" y="1997839"/>
            <a:ext cx="23740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Schemat linii tramwajowych realizowanych  przez ZIM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03BAB8EF-7DA6-4B4A-9A1D-081C6BF57B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8" r="15042" b="36661"/>
          <a:stretch/>
        </p:blipFill>
        <p:spPr>
          <a:xfrm>
            <a:off x="646810" y="4012410"/>
            <a:ext cx="2088000" cy="12424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0E68B608-F285-4BB3-897F-E79EF9A9B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5127"/>
            <a:ext cx="10515600" cy="460939"/>
          </a:xfrm>
        </p:spPr>
        <p:txBody>
          <a:bodyPr/>
          <a:lstStyle/>
          <a:p>
            <a:r>
              <a:rPr lang="pl-PL" sz="2400" b="1" dirty="0">
                <a:effectLst/>
                <a:ea typeface="Times New Roman" panose="02020603050405020304" pitchFamily="18" charset="0"/>
              </a:rPr>
              <a:t>Budowa linii tramwajowej KST etap III os. </a:t>
            </a:r>
            <a:r>
              <a:rPr lang="pl-PL" sz="2400" b="1" dirty="0" err="1">
                <a:effectLst/>
                <a:ea typeface="Times New Roman" panose="02020603050405020304" pitchFamily="18" charset="0"/>
              </a:rPr>
              <a:t>Krowodrza</a:t>
            </a:r>
            <a:r>
              <a:rPr lang="pl-PL" sz="2400" b="1" dirty="0">
                <a:effectLst/>
                <a:ea typeface="Times New Roman" panose="02020603050405020304" pitchFamily="18" charset="0"/>
              </a:rPr>
              <a:t> Górka – Górka Narodowa</a:t>
            </a:r>
            <a:endParaRPr lang="pl-PL" sz="24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6192813-1077-4AC6-80E1-E063FBBE899B}"/>
              </a:ext>
            </a:extLst>
          </p:cNvPr>
          <p:cNvSpPr txBox="1"/>
          <p:nvPr/>
        </p:nvSpPr>
        <p:spPr>
          <a:xfrm>
            <a:off x="6988029" y="12751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782B565D-554F-4594-968E-5418D4A256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t="48959" r="5112" b="5887"/>
          <a:stretch/>
        </p:blipFill>
        <p:spPr>
          <a:xfrm>
            <a:off x="3893870" y="474904"/>
            <a:ext cx="6557780" cy="546481"/>
          </a:xfrm>
          <a:prstGeom prst="rect">
            <a:avLst/>
          </a:prstGeom>
        </p:spPr>
      </p:pic>
      <p:sp>
        <p:nvSpPr>
          <p:cNvPr id="19" name="Symbol zastępczy zawartości 18">
            <a:extLst>
              <a:ext uri="{FF2B5EF4-FFF2-40B4-BE49-F238E27FC236}">
                <a16:creationId xmlns:a16="http://schemas.microsoft.com/office/drawing/2014/main" id="{E1CDC6AA-B454-4F45-B102-31D8B66B0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56880" y="1870364"/>
            <a:ext cx="3296920" cy="3605876"/>
          </a:xfrm>
          <a:solidFill>
            <a:schemeClr val="tx1"/>
          </a:solidFill>
        </p:spPr>
        <p:txBody>
          <a:bodyPr/>
          <a:lstStyle/>
          <a:p>
            <a:r>
              <a:rPr lang="pl-PL" sz="1600" dirty="0">
                <a:solidFill>
                  <a:schemeClr val="bg1"/>
                </a:solidFill>
              </a:rPr>
              <a:t>bezkolizyjny i sprawny przejazd komunikacji tramwajowej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z północnych osiedli do centrum miasta</a:t>
            </a:r>
          </a:p>
          <a:p>
            <a:r>
              <a:rPr lang="pl-PL" sz="1600" dirty="0">
                <a:solidFill>
                  <a:schemeClr val="bg1"/>
                </a:solidFill>
              </a:rPr>
              <a:t>ok. 5,5 km linii tramwajowej od istniejącej pętli </a:t>
            </a:r>
            <a:r>
              <a:rPr lang="pl-PL" sz="1600" dirty="0" err="1">
                <a:solidFill>
                  <a:schemeClr val="bg1"/>
                </a:solidFill>
              </a:rPr>
              <a:t>Krowodrza</a:t>
            </a:r>
            <a:r>
              <a:rPr lang="pl-PL" sz="1600" dirty="0">
                <a:solidFill>
                  <a:schemeClr val="bg1"/>
                </a:solidFill>
              </a:rPr>
              <a:t> Górka (wraz z jej przebudową) do nowej pętli tramwajowo - autobusowej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w rejonie Górki Narodowej Zachód  </a:t>
            </a:r>
          </a:p>
          <a:p>
            <a:r>
              <a:rPr lang="pl-PL" sz="1600" dirty="0">
                <a:solidFill>
                  <a:schemeClr val="bg1"/>
                </a:solidFill>
              </a:rPr>
              <a:t>23 nowe i przebudowane perony przystankowe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A0BA212-553A-4F21-BCD3-8040195EF7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" r="1425" b="4174"/>
          <a:stretch/>
        </p:blipFill>
        <p:spPr>
          <a:xfrm>
            <a:off x="470960" y="1644459"/>
            <a:ext cx="7504640" cy="473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18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3595F60C-2AF5-6D35-EA02-B1121C067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674" y="2149434"/>
            <a:ext cx="9411547" cy="4263241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ACBFEA59-4E7F-3568-3DF4-0695D266C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Budowa linii tramwajowej os. </a:t>
            </a:r>
            <a:r>
              <a:rPr lang="pl-PL" dirty="0" err="1"/>
              <a:t>Krowodrza</a:t>
            </a:r>
            <a:r>
              <a:rPr lang="pl-PL" dirty="0"/>
              <a:t> Górka - Azory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3BC80B19-AD58-5AD9-65D8-66518E117B0A}"/>
              </a:ext>
            </a:extLst>
          </p:cNvPr>
          <p:cNvSpPr/>
          <p:nvPr/>
        </p:nvSpPr>
        <p:spPr>
          <a:xfrm>
            <a:off x="8569124" y="1630933"/>
            <a:ext cx="3127202" cy="3836851"/>
          </a:xfrm>
          <a:prstGeom prst="rect">
            <a:avLst/>
          </a:prstGeom>
          <a:solidFill>
            <a:srgbClr val="0062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1"/>
                </a:solidFill>
                <a:latin typeface="Ubuntu Light" panose="020B0304030602030204" pitchFamily="34" charset="0"/>
              </a:rPr>
              <a:t>Etap: opracowania dokumentacji projektowej </a:t>
            </a:r>
            <a:r>
              <a:rPr lang="pl-PL" sz="1600" dirty="0">
                <a:solidFill>
                  <a:schemeClr val="bg1"/>
                </a:solidFill>
                <a:latin typeface="Ubuntu Light" panose="020B0304030602030204" pitchFamily="34" charset="0"/>
              </a:rPr>
              <a:t>wraz z uzyskaniem ostatecznych decyzji o </a:t>
            </a:r>
            <a:r>
              <a:rPr lang="pl-PL" sz="1600" dirty="0" err="1">
                <a:solidFill>
                  <a:schemeClr val="bg1"/>
                </a:solidFill>
                <a:latin typeface="Ubuntu Light" panose="020B0304030602030204" pitchFamily="34" charset="0"/>
              </a:rPr>
              <a:t>PnB</a:t>
            </a:r>
            <a:r>
              <a:rPr lang="pl-PL" sz="1600" dirty="0">
                <a:solidFill>
                  <a:schemeClr val="bg1"/>
                </a:solidFill>
                <a:latin typeface="Ubuntu Light" panose="020B0304030602030204" pitchFamily="34" charset="0"/>
              </a:rPr>
              <a:t> i/lub decyzji ZRID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latin typeface="Ubuntu Light" panose="020B0304030602030204" pitchFamily="34" charset="0"/>
              </a:rPr>
              <a:t>ok. 2,1 km linii tramwajowej, stanowiącej przedłużenie od pętli </a:t>
            </a:r>
            <a:r>
              <a:rPr lang="pl-PL" sz="1600" dirty="0" err="1">
                <a:solidFill>
                  <a:schemeClr val="bg1"/>
                </a:solidFill>
                <a:latin typeface="Ubuntu Light" panose="020B0304030602030204" pitchFamily="34" charset="0"/>
              </a:rPr>
              <a:t>Krowodrza</a:t>
            </a:r>
            <a:r>
              <a:rPr lang="pl-PL" sz="1600" dirty="0">
                <a:solidFill>
                  <a:schemeClr val="bg1"/>
                </a:solidFill>
                <a:latin typeface="Ubuntu Light" panose="020B0304030602030204" pitchFamily="34" charset="0"/>
              </a:rPr>
              <a:t> Górka do pętli Azory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latin typeface="Ubuntu Light" panose="020B0304030602030204" pitchFamily="34" charset="0"/>
              </a:rPr>
              <a:t>4 pary przystanków tramwajowych</a:t>
            </a:r>
          </a:p>
          <a:p>
            <a:pPr marL="228594" indent="-228594" algn="just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latin typeface="Ubuntu Light" panose="020B0304030602030204" pitchFamily="34" charset="0"/>
              </a:rPr>
              <a:t>pętla autobusowa oraz przystanek linii tramwajowej „Azory” (z zadaszeniem)</a:t>
            </a:r>
          </a:p>
        </p:txBody>
      </p:sp>
    </p:spTree>
    <p:extLst>
      <p:ext uri="{BB962C8B-B14F-4D97-AF65-F5344CB8AC3E}">
        <p14:creationId xmlns:p14="http://schemas.microsoft.com/office/powerpoint/2010/main" val="1141626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FE57C84-FD11-6374-0A7D-92D60024D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Budowa linii tramwajowej Cichy Kącik i Azory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71DA869-5540-4D96-84A7-FFABEBCBEE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8168"/>
          <a:stretch/>
        </p:blipFill>
        <p:spPr>
          <a:xfrm>
            <a:off x="676269" y="1844687"/>
            <a:ext cx="4580140" cy="416422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B30BC531-7562-6573-74BE-8E67C59684EC}"/>
              </a:ext>
            </a:extLst>
          </p:cNvPr>
          <p:cNvSpPr txBox="1"/>
          <p:nvPr/>
        </p:nvSpPr>
        <p:spPr>
          <a:xfrm>
            <a:off x="5569527" y="1844686"/>
            <a:ext cx="591809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sz="1800" dirty="0">
                <a:latin typeface="Ubuntu Light" panose="020B0304030602030204" pitchFamily="34" charset="0"/>
              </a:rPr>
              <a:t>Etap: opracowania koncepcji wraz z uzyskaniem Decyzji o środowiskowych uwarunkowaniach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sz="1800" dirty="0">
                <a:latin typeface="Ubuntu Light" panose="020B0304030602030204" pitchFamily="34" charset="0"/>
              </a:rPr>
              <a:t>ok. 3,0 km linii tramwajowej, od pętli Cichy Kącik do pętli Azory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sz="1800" dirty="0">
                <a:latin typeface="Ubuntu Light" panose="020B0304030602030204" pitchFamily="34" charset="0"/>
              </a:rPr>
              <a:t>Parking </a:t>
            </a:r>
            <a:r>
              <a:rPr lang="pl-PL" sz="1800" dirty="0" err="1">
                <a:latin typeface="Ubuntu Light" panose="020B0304030602030204" pitchFamily="34" charset="0"/>
              </a:rPr>
              <a:t>Bike&amp;Ride</a:t>
            </a:r>
            <a:r>
              <a:rPr lang="pl-PL" sz="1800" dirty="0">
                <a:latin typeface="Ubuntu Light" panose="020B0304030602030204" pitchFamily="34" charset="0"/>
              </a:rPr>
              <a:t>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sz="1800" dirty="0">
                <a:latin typeface="Ubuntu Light" panose="020B0304030602030204" pitchFamily="34" charset="0"/>
              </a:rPr>
              <a:t>Wykonanie minimum 4 wariantów – w każdym przekroczenie terenu kolejowego linią tramwajową w tunelu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sz="1800" dirty="0">
                <a:latin typeface="Ubuntu Light" panose="020B0304030602030204" pitchFamily="34" charset="0"/>
              </a:rPr>
              <a:t>Opracowanie koncepcji wraz z uzyskaniem decyzji środowiskowej: 2022/2023 r. </a:t>
            </a:r>
          </a:p>
        </p:txBody>
      </p:sp>
    </p:spTree>
    <p:extLst>
      <p:ext uri="{BB962C8B-B14F-4D97-AF65-F5344CB8AC3E}">
        <p14:creationId xmlns:p14="http://schemas.microsoft.com/office/powerpoint/2010/main" val="3630092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0E68B608-F285-4BB3-897F-E79EF9A9B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6159"/>
            <a:ext cx="10515600" cy="736600"/>
          </a:xfrm>
        </p:spPr>
        <p:txBody>
          <a:bodyPr/>
          <a:lstStyle/>
          <a:p>
            <a:r>
              <a:rPr lang="pl-PL" sz="2800" b="1" dirty="0">
                <a:effectLst/>
                <a:ea typeface="Times New Roman" panose="02020603050405020304" pitchFamily="18" charset="0"/>
              </a:rPr>
              <a:t>Budowa trasy Ciepłowniczej i </a:t>
            </a:r>
            <a:r>
              <a:rPr lang="pl-PL" sz="2800" b="1" dirty="0" err="1">
                <a:effectLst/>
                <a:ea typeface="Times New Roman" panose="02020603050405020304" pitchFamily="18" charset="0"/>
              </a:rPr>
              <a:t>Nowobagrowej</a:t>
            </a:r>
            <a:br>
              <a:rPr lang="pl-PL" sz="2800" b="1" dirty="0">
                <a:effectLst/>
                <a:ea typeface="Times New Roman" panose="02020603050405020304" pitchFamily="18" charset="0"/>
              </a:rPr>
            </a:br>
            <a:r>
              <a:rPr lang="pl-PL" sz="2800" b="1" dirty="0">
                <a:effectLst/>
                <a:ea typeface="Times New Roman" panose="02020603050405020304" pitchFamily="18" charset="0"/>
              </a:rPr>
              <a:t>- etap koncepcji</a:t>
            </a:r>
            <a:br>
              <a:rPr lang="pl-PL" sz="2800" b="1" dirty="0">
                <a:effectLst/>
                <a:ea typeface="Calibri" panose="020F0502020204030204" pitchFamily="34" charset="0"/>
              </a:rPr>
            </a:br>
            <a:endParaRPr lang="pl-PL" sz="28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6192813-1077-4AC6-80E1-E063FBBE899B}"/>
              </a:ext>
            </a:extLst>
          </p:cNvPr>
          <p:cNvSpPr txBox="1"/>
          <p:nvPr/>
        </p:nvSpPr>
        <p:spPr>
          <a:xfrm>
            <a:off x="6988029" y="12751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14" name="Symbol zastępczy zawartości 13">
            <a:extLst>
              <a:ext uri="{FF2B5EF4-FFF2-40B4-BE49-F238E27FC236}">
                <a16:creationId xmlns:a16="http://schemas.microsoft.com/office/drawing/2014/main" id="{F8CBC81E-9A45-46C2-BDB3-15A0E31529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-567" t="7350" r="567"/>
          <a:stretch/>
        </p:blipFill>
        <p:spPr>
          <a:xfrm>
            <a:off x="7919208" y="2286336"/>
            <a:ext cx="3514988" cy="3277820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Symbol zastępczy zawartości 14">
            <a:extLst>
              <a:ext uri="{FF2B5EF4-FFF2-40B4-BE49-F238E27FC236}">
                <a16:creationId xmlns:a16="http://schemas.microsoft.com/office/drawing/2014/main" id="{4EE77AE0-707B-4ED2-A860-B48AD0B8B02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t="18687" r="3177" b="25314"/>
          <a:stretch/>
        </p:blipFill>
        <p:spPr>
          <a:xfrm>
            <a:off x="838200" y="2286336"/>
            <a:ext cx="3147873" cy="3277820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136D6CD5-22A9-4DB8-A8DF-A0C62187758B}"/>
              </a:ext>
            </a:extLst>
          </p:cNvPr>
          <p:cNvSpPr txBox="1"/>
          <p:nvPr/>
        </p:nvSpPr>
        <p:spPr>
          <a:xfrm>
            <a:off x="4175138" y="2282318"/>
            <a:ext cx="3627742" cy="3277820"/>
          </a:xfrm>
          <a:prstGeom prst="rect">
            <a:avLst/>
          </a:prstGeom>
          <a:solidFill>
            <a:schemeClr val="tx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elementy III obwodnicy Krakowa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zmniejszenie ruchu samochodowego przez wzmocnienie sieci tramwajowej po wschodniej stronie miasta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łagodzenie nierównomierności obsługi transportem publicznym poszczególnych obszarów miasta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dostosowanie rozwoju infrastruktury transportowej do planowanej struktury </a:t>
            </a:r>
            <a:r>
              <a:rPr lang="pl-PL" sz="1600" dirty="0" err="1">
                <a:solidFill>
                  <a:schemeClr val="bg1"/>
                </a:solidFill>
              </a:rPr>
              <a:t>funkcjonalno</a:t>
            </a:r>
            <a:r>
              <a:rPr lang="pl-PL" sz="1600" dirty="0">
                <a:solidFill>
                  <a:schemeClr val="bg1"/>
                </a:solidFill>
              </a:rPr>
              <a:t> - przestrzennej miasta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5CC77A4-E1A3-44AA-AE4D-B5405B0CA5E5}"/>
              </a:ext>
            </a:extLst>
          </p:cNvPr>
          <p:cNvSpPr txBox="1"/>
          <p:nvPr/>
        </p:nvSpPr>
        <p:spPr>
          <a:xfrm>
            <a:off x="8205929" y="5665262"/>
            <a:ext cx="1636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Arial" panose="020B0604020202020204" pitchFamily="34" charset="0"/>
              </a:rPr>
              <a:t>Trasa </a:t>
            </a:r>
            <a:r>
              <a:rPr lang="pl-PL" sz="1200" dirty="0" err="1">
                <a:latin typeface="Arial" panose="020B0604020202020204" pitchFamily="34" charset="0"/>
              </a:rPr>
              <a:t>Nowobagrowa</a:t>
            </a:r>
            <a:r>
              <a:rPr lang="pl-PL" sz="12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E416120-F487-4DD1-9742-2FC581AD0B4A}"/>
              </a:ext>
            </a:extLst>
          </p:cNvPr>
          <p:cNvSpPr txBox="1"/>
          <p:nvPr/>
        </p:nvSpPr>
        <p:spPr>
          <a:xfrm>
            <a:off x="1654204" y="5702068"/>
            <a:ext cx="1515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Arial" panose="020B0604020202020204" pitchFamily="34" charset="0"/>
              </a:rPr>
              <a:t>Trasa Ciepłownicza</a:t>
            </a:r>
          </a:p>
        </p:txBody>
      </p:sp>
    </p:spTree>
    <p:extLst>
      <p:ext uri="{BB962C8B-B14F-4D97-AF65-F5344CB8AC3E}">
        <p14:creationId xmlns:p14="http://schemas.microsoft.com/office/powerpoint/2010/main" val="3133458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000" b="1" dirty="0">
                <a:solidFill>
                  <a:schemeClr val="tx1"/>
                </a:solidFill>
                <a:ea typeface="+mn-ea"/>
                <a:cs typeface="Arial" panose="020B0604020202020204" pitchFamily="34" charset="0"/>
              </a:rPr>
              <a:t>PREMETRO</a:t>
            </a:r>
            <a:br>
              <a:rPr lang="pl-PL" sz="2000" b="1" dirty="0">
                <a:solidFill>
                  <a:schemeClr val="tx1"/>
                </a:solidFill>
                <a:ea typeface="+mn-ea"/>
                <a:cs typeface="Arial" panose="020B0604020202020204" pitchFamily="34" charset="0"/>
              </a:rPr>
            </a:br>
            <a:r>
              <a:rPr lang="pl-PL" sz="2000" b="1" dirty="0">
                <a:solidFill>
                  <a:schemeClr val="tx1"/>
                </a:solidFill>
                <a:ea typeface="+mn-ea"/>
                <a:cs typeface="Arial" panose="020B0604020202020204" pitchFamily="34" charset="0"/>
              </a:rPr>
              <a:t>Studium wykonalności budowy szybkiego, bezkolizyjnego transportu szynowego w Krakowie</a:t>
            </a:r>
            <a:endParaRPr lang="pl-PL" altLang="pl-PL" sz="2000" b="1" dirty="0">
              <a:solidFill>
                <a:schemeClr val="tx1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0172102-8537-479F-ABD4-C9A994DD710C}"/>
              </a:ext>
            </a:extLst>
          </p:cNvPr>
          <p:cNvSpPr txBox="1"/>
          <p:nvPr/>
        </p:nvSpPr>
        <p:spPr>
          <a:xfrm>
            <a:off x="7544294" y="375812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solidFill>
                  <a:srgbClr val="2F5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widok z modelu 3D - przystanek Stare Miasto</a:t>
            </a:r>
            <a:endParaRPr lang="pl-PL" sz="1200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37751D25-D802-4BBF-9FEA-BA87D15437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08" y="4035402"/>
            <a:ext cx="3576051" cy="2086811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0E40FE6-DA53-40B2-AD5A-75C0B1465261}"/>
              </a:ext>
            </a:extLst>
          </p:cNvPr>
          <p:cNvSpPr txBox="1"/>
          <p:nvPr/>
        </p:nvSpPr>
        <p:spPr>
          <a:xfrm>
            <a:off x="7544294" y="6137324"/>
            <a:ext cx="66314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>
                <a:solidFill>
                  <a:srgbClr val="2F5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widok z modelu 3D – estakada w ciągu ul. Dobrego Pasterza</a:t>
            </a:r>
            <a:endParaRPr lang="pl-PL" sz="1200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4D06EB0E-15A2-47FB-A4BA-450FA15CE08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0"/>
          <a:stretch/>
        </p:blipFill>
        <p:spPr bwMode="auto">
          <a:xfrm>
            <a:off x="3537689" y="570101"/>
            <a:ext cx="5116621" cy="552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DEB4AF80-0E43-4C30-8450-9B58A6E6A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89" y="1844675"/>
            <a:ext cx="6832965" cy="4116738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9941130-D730-4DA8-8977-3A1C586243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008" y="1831450"/>
            <a:ext cx="3004032" cy="1902764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E77140CD-569A-404B-BD08-6F9CBDA12860}"/>
              </a:ext>
            </a:extLst>
          </p:cNvPr>
          <p:cNvSpPr txBox="1"/>
          <p:nvPr/>
        </p:nvSpPr>
        <p:spPr>
          <a:xfrm>
            <a:off x="609089" y="1799697"/>
            <a:ext cx="6832965" cy="104644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1400" dirty="0" err="1">
                <a:solidFill>
                  <a:schemeClr val="bg1"/>
                </a:solidFill>
                <a:latin typeface="+mn-lt"/>
              </a:rPr>
              <a:t>premetro</a:t>
            </a:r>
            <a:r>
              <a:rPr lang="pl-PL" sz="1400" dirty="0">
                <a:solidFill>
                  <a:schemeClr val="bg1"/>
                </a:solidFill>
                <a:latin typeface="+mn-lt"/>
              </a:rPr>
              <a:t> wzmocni transport zbiorowy na relacji wschód-zachód Krakowa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1"/>
                </a:solidFill>
                <a:latin typeface="+mn-lt"/>
              </a:rPr>
              <a:t>długość całej linii </a:t>
            </a:r>
            <a:r>
              <a:rPr lang="pl-PL" sz="1400" dirty="0" err="1">
                <a:solidFill>
                  <a:schemeClr val="bg1"/>
                </a:solidFill>
                <a:latin typeface="+mn-lt"/>
              </a:rPr>
              <a:t>premetra</a:t>
            </a:r>
            <a:r>
              <a:rPr lang="pl-PL" sz="1400" dirty="0">
                <a:solidFill>
                  <a:schemeClr val="bg1"/>
                </a:solidFill>
                <a:latin typeface="+mn-lt"/>
              </a:rPr>
              <a:t> - ok. 21,8 km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1"/>
                </a:solidFill>
                <a:latin typeface="+mn-lt"/>
              </a:rPr>
              <a:t>koszt realizacji to ok. 5,846 mld zł brutto</a:t>
            </a:r>
          </a:p>
        </p:txBody>
      </p:sp>
    </p:spTree>
    <p:extLst>
      <p:ext uri="{BB962C8B-B14F-4D97-AF65-F5344CB8AC3E}">
        <p14:creationId xmlns:p14="http://schemas.microsoft.com/office/powerpoint/2010/main" val="4130630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85421" y="1557504"/>
            <a:ext cx="4344225" cy="589227"/>
          </a:xfr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2800" dirty="0"/>
              <a:t>Infrastruktura </a:t>
            </a:r>
            <a:br>
              <a:rPr lang="pl-PL" altLang="pl-PL" sz="2800" dirty="0"/>
            </a:br>
            <a:r>
              <a:rPr lang="pl-PL" altLang="pl-PL" sz="2800" dirty="0"/>
              <a:t>pieszo-rowerowa</a:t>
            </a:r>
            <a:br>
              <a:rPr lang="pl-PL" altLang="pl-PL" dirty="0"/>
            </a:br>
            <a:endParaRPr lang="pl-PL" alt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501EE0B-0108-44E7-AB93-747915F2CD9C}"/>
              </a:ext>
            </a:extLst>
          </p:cNvPr>
          <p:cNvSpPr txBox="1"/>
          <p:nvPr/>
        </p:nvSpPr>
        <p:spPr>
          <a:xfrm>
            <a:off x="5637402" y="280163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7C16A3B-07EC-4FC5-A76B-8B1F5054E532}"/>
              </a:ext>
            </a:extLst>
          </p:cNvPr>
          <p:cNvSpPr txBox="1"/>
          <p:nvPr/>
        </p:nvSpPr>
        <p:spPr>
          <a:xfrm>
            <a:off x="756327" y="2700976"/>
            <a:ext cx="4907560" cy="286232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Wszystkie zadania realizowane przez ZIM </a:t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w zakresie inwestycji liniowych, jako jeden </a:t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z elementów inwestycji, obejmują swoim zakresem m.in. wdrożenie rozwiązań przyjaznych rozwojowi miejskiej sieci infrastruktury rowerowej polegających na  budowie: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b="1" dirty="0">
                <a:solidFill>
                  <a:schemeClr val="bg1"/>
                </a:solidFill>
              </a:rPr>
              <a:t>ścieżek rowerowych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b="1" dirty="0">
                <a:solidFill>
                  <a:schemeClr val="bg1"/>
                </a:solidFill>
              </a:rPr>
              <a:t>ciągów pieszo-rowerowych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b="1" dirty="0">
                <a:solidFill>
                  <a:schemeClr val="bg1"/>
                </a:solidFill>
              </a:rPr>
              <a:t>miejsc do parkowania dla rowerów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F7B47C8-09F3-45FC-8E12-D1AA96188F7C}"/>
              </a:ext>
            </a:extLst>
          </p:cNvPr>
          <p:cNvSpPr txBox="1"/>
          <p:nvPr/>
        </p:nvSpPr>
        <p:spPr>
          <a:xfrm>
            <a:off x="7354652" y="3291970"/>
            <a:ext cx="2289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Arial" panose="020B0604020202020204" pitchFamily="34" charset="0"/>
              </a:rPr>
              <a:t>Przebudowa ul. Kostaneckiego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86CDBC4-5290-4F95-BBD9-0D5C5BA7E97E}"/>
              </a:ext>
            </a:extLst>
          </p:cNvPr>
          <p:cNvSpPr txBox="1"/>
          <p:nvPr/>
        </p:nvSpPr>
        <p:spPr>
          <a:xfrm>
            <a:off x="6128308" y="6041229"/>
            <a:ext cx="5400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Arial" panose="020B0604020202020204" pitchFamily="34" charset="0"/>
              </a:rPr>
              <a:t>Rozbudowa al. 29 - Listopada na odcinku od ul. Opolskiej do granic Krakowa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13983D6A-06F8-47E4-A0D5-446D7D0B0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128" y="1036719"/>
            <a:ext cx="5444455" cy="2220024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DC4AF3D4-E3F2-481A-87DB-089518074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340" y="3549369"/>
            <a:ext cx="5444455" cy="2421921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5946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4810" y="457054"/>
            <a:ext cx="9002415" cy="589227"/>
          </a:xfr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2800" dirty="0"/>
              <a:t>Budowa parkingów </a:t>
            </a:r>
            <a:r>
              <a:rPr lang="pl-PL" altLang="pl-PL" sz="2800" dirty="0" err="1"/>
              <a:t>Park&amp;Ride</a:t>
            </a:r>
            <a:r>
              <a:rPr lang="pl-PL" altLang="pl-PL" sz="2800" dirty="0"/>
              <a:t> (P+R) oraz </a:t>
            </a:r>
            <a:r>
              <a:rPr lang="pl-PL" altLang="pl-PL" sz="2800" dirty="0" err="1"/>
              <a:t>Bike&amp;Ride</a:t>
            </a:r>
            <a:r>
              <a:rPr lang="pl-PL" altLang="pl-PL" sz="2800" dirty="0"/>
              <a:t> (B+R)</a:t>
            </a:r>
            <a:br>
              <a:rPr lang="pl-PL" altLang="pl-PL" dirty="0"/>
            </a:br>
            <a:endParaRPr lang="pl-PL" alt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501EE0B-0108-44E7-AB93-747915F2CD9C}"/>
              </a:ext>
            </a:extLst>
          </p:cNvPr>
          <p:cNvSpPr txBox="1"/>
          <p:nvPr/>
        </p:nvSpPr>
        <p:spPr>
          <a:xfrm>
            <a:off x="5637402" y="297389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7C16A3B-07EC-4FC5-A76B-8B1F5054E532}"/>
              </a:ext>
            </a:extLst>
          </p:cNvPr>
          <p:cNvSpPr txBox="1"/>
          <p:nvPr/>
        </p:nvSpPr>
        <p:spPr>
          <a:xfrm>
            <a:off x="746621" y="1365704"/>
            <a:ext cx="42993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dirty="0"/>
              <a:t>działanie parkingów P+R wpływa na zwiększenie atrakcyjności transportu zbiorowego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dirty="0"/>
              <a:t>ograniczenie najmniej korzystnego dla funkcjonowania miasta sposobu podróżowania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dirty="0"/>
              <a:t>ograniczenie liczby samochodów </a:t>
            </a:r>
            <a:br>
              <a:rPr lang="pl-PL" dirty="0"/>
            </a:br>
            <a:r>
              <a:rPr lang="pl-PL" dirty="0"/>
              <a:t>w centrum (mniejsze korki, mniejsza emisja spalin)</a:t>
            </a:r>
            <a:endParaRPr lang="pl-PL" b="1" dirty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1DD98A16-B8F9-49F1-AB38-8639D8A47EC8}"/>
              </a:ext>
            </a:extLst>
          </p:cNvPr>
          <p:cNvSpPr/>
          <p:nvPr/>
        </p:nvSpPr>
        <p:spPr>
          <a:xfrm>
            <a:off x="746621" y="4135042"/>
            <a:ext cx="5125859" cy="2144618"/>
          </a:xfrm>
          <a:prstGeom prst="rect">
            <a:avLst/>
          </a:prstGeom>
          <a:solidFill>
            <a:srgbClr val="0062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bg1"/>
                </a:solidFill>
              </a:rPr>
              <a:t>W ramach zadania pn. </a:t>
            </a:r>
            <a:r>
              <a:rPr lang="pl-PL" sz="1600" dirty="0">
                <a:effectLst/>
                <a:ea typeface="Times New Roman" panose="02020603050405020304" pitchFamily="18" charset="0"/>
              </a:rPr>
              <a:t>Budowa linii tramwajowej KST</a:t>
            </a:r>
            <a:br>
              <a:rPr lang="pl-PL" sz="1600" dirty="0">
                <a:effectLst/>
                <a:ea typeface="Times New Roman" panose="02020603050405020304" pitchFamily="18" charset="0"/>
              </a:rPr>
            </a:br>
            <a:r>
              <a:rPr lang="pl-PL" sz="1600" dirty="0">
                <a:effectLst/>
                <a:ea typeface="Times New Roman" panose="02020603050405020304" pitchFamily="18" charset="0"/>
              </a:rPr>
              <a:t>etap III os. </a:t>
            </a:r>
            <a:r>
              <a:rPr lang="pl-PL" sz="1600" dirty="0" err="1">
                <a:effectLst/>
                <a:ea typeface="Times New Roman" panose="02020603050405020304" pitchFamily="18" charset="0"/>
              </a:rPr>
              <a:t>Krowodrza</a:t>
            </a:r>
            <a:r>
              <a:rPr lang="pl-PL" sz="1600" dirty="0">
                <a:effectLst/>
                <a:ea typeface="Times New Roman" panose="02020603050405020304" pitchFamily="18" charset="0"/>
              </a:rPr>
              <a:t> Górka – Górka Narodowa powstają </a:t>
            </a:r>
            <a:br>
              <a:rPr lang="pl-PL" sz="1600" dirty="0">
                <a:effectLst/>
                <a:ea typeface="Times New Roman" panose="02020603050405020304" pitchFamily="18" charset="0"/>
              </a:rPr>
            </a:br>
            <a:r>
              <a:rPr lang="pl-PL" sz="1600" dirty="0">
                <a:solidFill>
                  <a:schemeClr val="bg1"/>
                </a:solidFill>
              </a:rPr>
              <a:t>3 parkingi P+R: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parking w rejonie pętli </a:t>
            </a:r>
            <a:r>
              <a:rPr lang="pl-PL" sz="1600" dirty="0" err="1">
                <a:solidFill>
                  <a:schemeClr val="bg1"/>
                </a:solidFill>
              </a:rPr>
              <a:t>Krowodrza</a:t>
            </a:r>
            <a:r>
              <a:rPr lang="pl-PL" sz="1600" dirty="0">
                <a:solidFill>
                  <a:schemeClr val="bg1"/>
                </a:solidFill>
              </a:rPr>
              <a:t> Górka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parking w narożniku Trasy Wolbromskiej ul. Pachońskiego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parking wielopoziomowy w rejonie Górki Narodowej Zachód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995CDF7-2884-23E4-3733-9577279C4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7637" y="1230296"/>
            <a:ext cx="5905850" cy="2557974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722D83AC-0EDD-7416-15DF-5F2F6C317F28}"/>
              </a:ext>
            </a:extLst>
          </p:cNvPr>
          <p:cNvSpPr/>
          <p:nvPr/>
        </p:nvSpPr>
        <p:spPr>
          <a:xfrm>
            <a:off x="6825376" y="4103344"/>
            <a:ext cx="4488111" cy="2129780"/>
          </a:xfrm>
          <a:prstGeom prst="rect">
            <a:avLst/>
          </a:prstGeom>
          <a:solidFill>
            <a:srgbClr val="0062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chemeClr val="bg1"/>
                </a:solidFill>
              </a:rPr>
              <a:t>W ramach zadania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pn. Budowa linii tramwajowej KST </a:t>
            </a:r>
          </a:p>
          <a:p>
            <a:pPr algn="ctr"/>
            <a:r>
              <a:rPr lang="pl-PL" sz="1600" dirty="0">
                <a:solidFill>
                  <a:schemeClr val="bg1"/>
                </a:solidFill>
              </a:rPr>
              <a:t>(os. </a:t>
            </a:r>
            <a:r>
              <a:rPr lang="pl-PL" sz="1600" dirty="0" err="1">
                <a:solidFill>
                  <a:schemeClr val="bg1"/>
                </a:solidFill>
              </a:rPr>
              <a:t>Krowodrza</a:t>
            </a:r>
            <a:r>
              <a:rPr lang="pl-PL" sz="1600" dirty="0">
                <a:solidFill>
                  <a:schemeClr val="bg1"/>
                </a:solidFill>
              </a:rPr>
              <a:t> Górka - Azory) </a:t>
            </a:r>
            <a:r>
              <a:rPr lang="pl-PL" sz="1600" dirty="0">
                <a:effectLst/>
                <a:ea typeface="Times New Roman" panose="02020603050405020304" pitchFamily="18" charset="0"/>
              </a:rPr>
              <a:t>powstają: </a:t>
            </a:r>
            <a:endParaRPr lang="pl-PL" sz="1600" dirty="0">
              <a:ea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Trzypoziomowy parking P+R przy ul. Weissa  z możliwością rozbudowy o kolejne trzy kondygnacje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Parking </a:t>
            </a:r>
            <a:r>
              <a:rPr lang="pl-PL" sz="1600" dirty="0" err="1">
                <a:solidFill>
                  <a:schemeClr val="bg1"/>
                </a:solidFill>
              </a:rPr>
              <a:t>Bike&amp;Ride</a:t>
            </a:r>
            <a:r>
              <a:rPr lang="pl-PL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3444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4810" y="457054"/>
            <a:ext cx="9002415" cy="589227"/>
          </a:xfr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3400" dirty="0"/>
              <a:t>Zadania dot. infrastruktury pieszo-rowerowej</a:t>
            </a:r>
            <a:br>
              <a:rPr lang="pl-PL" altLang="pl-PL" dirty="0"/>
            </a:br>
            <a:endParaRPr lang="pl-PL" alt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501EE0B-0108-44E7-AB93-747915F2CD9C}"/>
              </a:ext>
            </a:extLst>
          </p:cNvPr>
          <p:cNvSpPr txBox="1"/>
          <p:nvPr/>
        </p:nvSpPr>
        <p:spPr>
          <a:xfrm>
            <a:off x="5637402" y="297389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7C16A3B-07EC-4FC5-A76B-8B1F5054E532}"/>
              </a:ext>
            </a:extLst>
          </p:cNvPr>
          <p:cNvSpPr txBox="1"/>
          <p:nvPr/>
        </p:nvSpPr>
        <p:spPr>
          <a:xfrm>
            <a:off x="687898" y="1411863"/>
            <a:ext cx="4396615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l-PL" sz="2000" b="1" dirty="0">
                <a:effectLst/>
                <a:ea typeface="Times New Roman" panose="02020603050405020304" pitchFamily="18" charset="0"/>
              </a:rPr>
              <a:t>ZIM realizuje/planuje budowę kładek pieszo -rowerowych: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pl-PL" b="1" dirty="0">
                <a:effectLst/>
                <a:ea typeface="Times New Roman" panose="02020603050405020304" pitchFamily="18" charset="0"/>
              </a:rPr>
              <a:t>Grzegórzki – Zabłocie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pl-PL" b="1" dirty="0">
                <a:effectLst/>
                <a:ea typeface="Times New Roman" panose="02020603050405020304" pitchFamily="18" charset="0"/>
              </a:rPr>
              <a:t>Kazimierz – Ludwinów</a:t>
            </a:r>
            <a:endParaRPr lang="pl-PL" b="1" dirty="0">
              <a:ea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pl-PL" b="1" dirty="0">
                <a:ea typeface="Times New Roman" panose="02020603050405020304" pitchFamily="18" charset="0"/>
              </a:rPr>
              <a:t>z ul.</a:t>
            </a:r>
            <a:r>
              <a:rPr lang="pl-PL" b="1" dirty="0">
                <a:effectLst/>
                <a:ea typeface="Times New Roman" panose="02020603050405020304" pitchFamily="18" charset="0"/>
              </a:rPr>
              <a:t> Żabiniec do al. 29 Listopada</a:t>
            </a:r>
            <a:endParaRPr lang="pl-PL" b="1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58E54E2-7EF7-4529-B8BA-AADA75CF7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721" y="1318331"/>
            <a:ext cx="6288585" cy="211066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CBEA9A0-2D2E-497B-BCA0-3E82D3CEB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721" y="3888296"/>
            <a:ext cx="6288585" cy="2173491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EF7B47C8-09F3-45FC-8E12-D1AA96188F7C}"/>
              </a:ext>
            </a:extLst>
          </p:cNvPr>
          <p:cNvSpPr txBox="1"/>
          <p:nvPr/>
        </p:nvSpPr>
        <p:spPr>
          <a:xfrm>
            <a:off x="6876479" y="3477785"/>
            <a:ext cx="30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Arial" panose="020B0604020202020204" pitchFamily="34" charset="0"/>
              </a:rPr>
              <a:t>Wizualizacja kładki Kazimierz - Ludwinów 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86CDBC4-5290-4F95-BBD9-0D5C5BA7E97E}"/>
              </a:ext>
            </a:extLst>
          </p:cNvPr>
          <p:cNvSpPr txBox="1"/>
          <p:nvPr/>
        </p:nvSpPr>
        <p:spPr>
          <a:xfrm>
            <a:off x="6504582" y="6123947"/>
            <a:ext cx="3704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Arial" panose="020B0604020202020204" pitchFamily="34" charset="0"/>
              </a:rPr>
              <a:t>Wizualizacji kładki z ul. Żabiniec do al. 29 Listopada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E282AB1-6BE6-4B4E-B498-996B4D58358B}"/>
              </a:ext>
            </a:extLst>
          </p:cNvPr>
          <p:cNvSpPr txBox="1"/>
          <p:nvPr/>
        </p:nvSpPr>
        <p:spPr>
          <a:xfrm>
            <a:off x="487345" y="3951684"/>
            <a:ext cx="4597168" cy="204671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lvl="1" algn="just"/>
            <a:r>
              <a:rPr lang="pl-PL" sz="16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ZALETY: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l-PL" sz="1600" dirty="0">
                <a:solidFill>
                  <a:schemeClr val="bg1"/>
                </a:solidFill>
                <a:ea typeface="Times New Roman" panose="02020603050405020304" pitchFamily="18" charset="0"/>
              </a:rPr>
              <a:t>w</a:t>
            </a:r>
            <a:r>
              <a:rPr lang="pl-PL" sz="16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ygodne i szybkie przemieszczanie się zachęcające do korzystania z ekologicznych </a:t>
            </a:r>
            <a:r>
              <a:rPr lang="pl-PL" sz="1600" dirty="0">
                <a:solidFill>
                  <a:schemeClr val="bg1"/>
                </a:solidFill>
                <a:ea typeface="Times New Roman" panose="02020603050405020304" pitchFamily="18" charset="0"/>
              </a:rPr>
              <a:t>ś</a:t>
            </a:r>
            <a:r>
              <a:rPr lang="pl-PL" sz="16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rodków transportu np. rower, hulajnoga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l-PL" sz="1600" dirty="0">
                <a:solidFill>
                  <a:schemeClr val="bg1"/>
                </a:solidFill>
                <a:ea typeface="Times New Roman" panose="02020603050405020304" pitchFamily="18" charset="0"/>
              </a:rPr>
              <a:t>z</a:t>
            </a:r>
            <a:r>
              <a:rPr lang="pl-PL" sz="16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większenie atrakcyjności okolicy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l-PL" sz="1600" dirty="0">
                <a:solidFill>
                  <a:schemeClr val="bg1"/>
                </a:solidFill>
                <a:ea typeface="Times New Roman" panose="02020603050405020304" pitchFamily="18" charset="0"/>
              </a:rPr>
              <a:t>b</a:t>
            </a:r>
            <a:r>
              <a:rPr lang="pl-PL" sz="16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ezpieczne przeprowadzenie ruchu pieszych </a:t>
            </a:r>
            <a:br>
              <a:rPr lang="pl-PL" sz="16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pl-PL" sz="16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i rowerzystów </a:t>
            </a:r>
            <a:endParaRPr lang="pl-PL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171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7996071-94E2-4018-AAD3-E65879E8E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10" y="422590"/>
            <a:ext cx="11326090" cy="6019774"/>
          </a:xfrm>
          <a:prstGeom prst="rect">
            <a:avLst/>
          </a:prstGeom>
        </p:spPr>
      </p:pic>
      <p:pic>
        <p:nvPicPr>
          <p:cNvPr id="23555" name="Symbol zastępczy obrazu 7">
            <a:extLst>
              <a:ext uri="{FF2B5EF4-FFF2-40B4-BE49-F238E27FC236}">
                <a16:creationId xmlns:a16="http://schemas.microsoft.com/office/drawing/2014/main" id="{FF42DC4D-72CA-44D4-8A03-30A4FD4BC596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Symbol zastępczy zawartości 2">
            <a:extLst>
              <a:ext uri="{FF2B5EF4-FFF2-40B4-BE49-F238E27FC236}">
                <a16:creationId xmlns:a16="http://schemas.microsoft.com/office/drawing/2014/main" id="{1185C70F-9623-44CB-84ED-A70C6A6FC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305" y="1214194"/>
            <a:ext cx="6653212" cy="408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pl-PL" altLang="pl-PL" sz="2400" dirty="0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A8A5CBD-0F60-4B7F-8747-621D61386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4" y="1214194"/>
            <a:ext cx="9058276" cy="95225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800" dirty="0">
                <a:solidFill>
                  <a:srgbClr val="006CB7"/>
                </a:solidFill>
              </a:rPr>
              <a:t>Rozwiązania służące poprawie klimatu</a:t>
            </a:r>
            <a:br>
              <a:rPr lang="pl-PL" altLang="pl-PL" sz="2800" dirty="0">
                <a:solidFill>
                  <a:srgbClr val="006CB7"/>
                </a:solidFill>
              </a:rPr>
            </a:br>
            <a:r>
              <a:rPr lang="pl-PL" altLang="pl-PL" sz="2800" dirty="0">
                <a:solidFill>
                  <a:srgbClr val="006CB7"/>
                </a:solidFill>
              </a:rPr>
              <a:t>w inwestycjach infrastruktury technicznej</a:t>
            </a:r>
            <a:br>
              <a:rPr kumimoji="0" lang="pl-PL" alt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Lato Black"/>
                <a:ea typeface="+mj-ea"/>
                <a:cs typeface="+mj-cs"/>
              </a:rPr>
            </a:br>
            <a:endParaRPr kumimoji="0" lang="pl-PL" altLang="pl-PL" sz="28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Lato Black"/>
              <a:ea typeface="+mj-ea"/>
              <a:cs typeface="+mj-cs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7374806-5819-4777-B63C-18D32AAD92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950" y="1429355"/>
            <a:ext cx="2393065" cy="60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425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2">
            <a:extLst>
              <a:ext uri="{FF2B5EF4-FFF2-40B4-BE49-F238E27FC236}">
                <a16:creationId xmlns:a16="http://schemas.microsoft.com/office/drawing/2014/main" id="{1264FF08-EAF4-4292-AE7D-CAC3F5EC3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20F398A0-4B73-44F4-8C98-B6916FA27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10" y="457054"/>
            <a:ext cx="9002415" cy="58922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r>
              <a:rPr lang="pl-PL" altLang="pl-PL" sz="2800" dirty="0"/>
              <a:t>Realizacja działań mających wpływ na klimat akustyczny</a:t>
            </a:r>
            <a:br>
              <a:rPr lang="pl-PL" altLang="pl-PL" sz="2800" dirty="0"/>
            </a:br>
            <a:endParaRPr lang="pl-PL" altLang="pl-PL" sz="2800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556179B-108E-469A-AF98-42FBBD020C07}"/>
              </a:ext>
            </a:extLst>
          </p:cNvPr>
          <p:cNvSpPr/>
          <p:nvPr/>
        </p:nvSpPr>
        <p:spPr>
          <a:xfrm>
            <a:off x="1619075" y="1305561"/>
            <a:ext cx="9286613" cy="1702670"/>
          </a:xfrm>
          <a:prstGeom prst="rect">
            <a:avLst/>
          </a:prstGeom>
          <a:solidFill>
            <a:srgbClr val="0062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bg1"/>
                </a:solidFill>
              </a:rPr>
              <a:t>W ramach prowadzonych inwestycji projektowane i budowane są urządzenia ochrony przed hałasem: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chemeClr val="bg1"/>
                </a:solidFill>
              </a:rPr>
              <a:t>ekrany akustyczne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chemeClr val="bg1"/>
                </a:solidFill>
              </a:rPr>
              <a:t>elementy uspokojenia ruchu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chemeClr val="bg1"/>
                </a:solidFill>
              </a:rPr>
              <a:t>„ciche nawierzchnie”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5B03272-EEBA-4199-BDB0-19507157D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753" y="3248962"/>
            <a:ext cx="5523052" cy="2558377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EA65D10-8905-4A58-BEE1-B03545D61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948" y="3248961"/>
            <a:ext cx="5523052" cy="2558377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A2E912B-7B82-4771-B387-7F04AE1B22C0}"/>
              </a:ext>
            </a:extLst>
          </p:cNvPr>
          <p:cNvSpPr txBox="1"/>
          <p:nvPr/>
        </p:nvSpPr>
        <p:spPr>
          <a:xfrm>
            <a:off x="2496152" y="6093169"/>
            <a:ext cx="22669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Rozbudowa ul. Klasztornej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14540B5-07CC-4F77-9CCB-812B93E7E050}"/>
              </a:ext>
            </a:extLst>
          </p:cNvPr>
          <p:cNvSpPr txBox="1"/>
          <p:nvPr/>
        </p:nvSpPr>
        <p:spPr>
          <a:xfrm>
            <a:off x="6788517" y="6093169"/>
            <a:ext cx="22669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Rozbudowa ul. Klasztornej</a:t>
            </a:r>
          </a:p>
        </p:txBody>
      </p:sp>
    </p:spTree>
    <p:extLst>
      <p:ext uri="{BB962C8B-B14F-4D97-AF65-F5344CB8AC3E}">
        <p14:creationId xmlns:p14="http://schemas.microsoft.com/office/powerpoint/2010/main" val="21917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2">
            <a:extLst>
              <a:ext uri="{FF2B5EF4-FFF2-40B4-BE49-F238E27FC236}">
                <a16:creationId xmlns:a16="http://schemas.microsoft.com/office/drawing/2014/main" id="{1264FF08-EAF4-4292-AE7D-CAC3F5EC3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708" y="0"/>
            <a:ext cx="12192000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20F398A0-4B73-44F4-8C98-B6916FA27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197" y="471818"/>
            <a:ext cx="9002415" cy="58922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ctr"/>
            <a:r>
              <a:rPr lang="pl-PL" altLang="pl-PL" sz="2800" dirty="0"/>
              <a:t>Założenia projektowe sprzyjające klimatowi</a:t>
            </a:r>
            <a:br>
              <a:rPr lang="pl-PL" altLang="pl-PL" sz="2800" dirty="0"/>
            </a:br>
            <a:endParaRPr lang="pl-PL" altLang="pl-PL" sz="2800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556179B-108E-469A-AF98-42FBBD020C07}"/>
              </a:ext>
            </a:extLst>
          </p:cNvPr>
          <p:cNvSpPr/>
          <p:nvPr/>
        </p:nvSpPr>
        <p:spPr>
          <a:xfrm>
            <a:off x="621700" y="1305561"/>
            <a:ext cx="5166704" cy="1995507"/>
          </a:xfrm>
          <a:prstGeom prst="rect">
            <a:avLst/>
          </a:prstGeom>
          <a:solidFill>
            <a:srgbClr val="0062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500" dirty="0">
                <a:effectLst/>
                <a:ea typeface="Calibri" panose="020F0502020204030204" pitchFamily="34" charset="0"/>
              </a:rPr>
              <a:t>W zakresie linii tramwajowych: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pl-PL" sz="1500" dirty="0">
                <a:effectLst/>
                <a:ea typeface="Calibri" panose="020F0502020204030204" pitchFamily="34" charset="0"/>
              </a:rPr>
              <a:t>wprowadzenie ekranów akustycznych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pl-PL" sz="1500" dirty="0">
                <a:effectLst/>
                <a:ea typeface="Calibri" panose="020F0502020204030204" pitchFamily="34" charset="0"/>
              </a:rPr>
              <a:t>wyposażenie torowiska w środki redukcji hałasu i drgań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pl-PL" sz="1500" dirty="0">
                <a:effectLst/>
                <a:ea typeface="Calibri" panose="020F0502020204030204" pitchFamily="34" charset="0"/>
              </a:rPr>
              <a:t>tam gdzie jest to możliwe, prowadzenie torowiska typu zielonego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pl-PL" sz="1500" dirty="0">
                <a:ea typeface="Calibri" panose="020F0502020204030204" pitchFamily="34" charset="0"/>
              </a:rPr>
              <a:t>prowadzenie l</a:t>
            </a:r>
            <a:r>
              <a:rPr lang="pl-PL" sz="1500" dirty="0">
                <a:effectLst/>
                <a:ea typeface="Calibri" panose="020F0502020204030204" pitchFamily="34" charset="0"/>
              </a:rPr>
              <a:t>inii tramwajowej w oddzielnym torowisku </a:t>
            </a:r>
            <a:br>
              <a:rPr lang="pl-PL" sz="1500" dirty="0">
                <a:effectLst/>
                <a:ea typeface="Calibri" panose="020F0502020204030204" pitchFamily="34" charset="0"/>
              </a:rPr>
            </a:br>
            <a:r>
              <a:rPr lang="pl-PL" sz="1500" dirty="0">
                <a:effectLst/>
                <a:ea typeface="Calibri" panose="020F0502020204030204" pitchFamily="34" charset="0"/>
              </a:rPr>
              <a:t>z jednoczesną lokalizacją terenów zielonych</a:t>
            </a:r>
            <a:endParaRPr lang="pl-PL" sz="1500" b="1" dirty="0">
              <a:solidFill>
                <a:schemeClr val="bg1"/>
              </a:solidFill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432EB9F2-CEB6-48E2-B742-8C182223B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00" y="3556932"/>
            <a:ext cx="5166704" cy="2522278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C20DA6E-CB04-473A-9DD7-E01433A1661E}"/>
              </a:ext>
            </a:extLst>
          </p:cNvPr>
          <p:cNvSpPr txBox="1"/>
          <p:nvPr/>
        </p:nvSpPr>
        <p:spPr>
          <a:xfrm>
            <a:off x="939566" y="6079210"/>
            <a:ext cx="4387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effectLst/>
                <a:ea typeface="Times New Roman" panose="02020603050405020304" pitchFamily="18" charset="0"/>
              </a:rPr>
              <a:t>KST os. </a:t>
            </a:r>
            <a:r>
              <a:rPr lang="pl-PL" sz="1200" dirty="0" err="1">
                <a:effectLst/>
                <a:ea typeface="Times New Roman" panose="02020603050405020304" pitchFamily="18" charset="0"/>
              </a:rPr>
              <a:t>Krowodrza</a:t>
            </a:r>
            <a:r>
              <a:rPr lang="pl-PL" sz="1200" dirty="0">
                <a:effectLst/>
                <a:ea typeface="Times New Roman" panose="02020603050405020304" pitchFamily="18" charset="0"/>
              </a:rPr>
              <a:t> Górka – Azory</a:t>
            </a:r>
            <a:endParaRPr lang="pl-PL" sz="12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0CD61ED-3041-483D-8D60-CF874BF9D8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5908" y="3556932"/>
            <a:ext cx="5086526" cy="2522278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AF3736D3-6BB7-4D99-8CF5-481975D7AD8E}"/>
              </a:ext>
            </a:extLst>
          </p:cNvPr>
          <p:cNvSpPr txBox="1"/>
          <p:nvPr/>
        </p:nvSpPr>
        <p:spPr>
          <a:xfrm>
            <a:off x="5960459" y="6109183"/>
            <a:ext cx="438744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effectLst/>
                <a:ea typeface="Times New Roman" panose="02020603050405020304" pitchFamily="18" charset="0"/>
              </a:rPr>
              <a:t>KST III os. </a:t>
            </a:r>
            <a:r>
              <a:rPr lang="pl-PL" sz="1200" dirty="0" err="1">
                <a:effectLst/>
                <a:ea typeface="Times New Roman" panose="02020603050405020304" pitchFamily="18" charset="0"/>
              </a:rPr>
              <a:t>Krowodrza</a:t>
            </a:r>
            <a:r>
              <a:rPr lang="pl-PL" sz="1200" dirty="0">
                <a:effectLst/>
                <a:ea typeface="Times New Roman" panose="02020603050405020304" pitchFamily="18" charset="0"/>
              </a:rPr>
              <a:t> Górka – </a:t>
            </a:r>
            <a:r>
              <a:rPr lang="pl-PL" sz="1200" dirty="0">
                <a:ea typeface="Times New Roman" panose="02020603050405020304" pitchFamily="18" charset="0"/>
              </a:rPr>
              <a:t>Górka Narodowa</a:t>
            </a:r>
            <a:endParaRPr lang="pl-PL" sz="1200" dirty="0">
              <a:effectLst/>
              <a:ea typeface="Calibri" panose="020F0502020204030204" pitchFamily="34" charset="0"/>
            </a:endParaRP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18375B8C-5821-4223-B996-0893D0D40CA0}"/>
              </a:ext>
            </a:extLst>
          </p:cNvPr>
          <p:cNvSpPr/>
          <p:nvPr/>
        </p:nvSpPr>
        <p:spPr>
          <a:xfrm>
            <a:off x="6165908" y="1305560"/>
            <a:ext cx="4889867" cy="1995507"/>
          </a:xfrm>
          <a:prstGeom prst="rect">
            <a:avLst/>
          </a:prstGeom>
          <a:solidFill>
            <a:srgbClr val="0062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1500" dirty="0">
                <a:effectLst/>
                <a:ea typeface="Calibri" panose="020F0502020204030204" pitchFamily="34" charset="0"/>
              </a:rPr>
              <a:t>Dodatkowo:</a:t>
            </a: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1500" dirty="0">
                <a:effectLst/>
                <a:ea typeface="Calibri" panose="020F0502020204030204" pitchFamily="34" charset="0"/>
              </a:rPr>
              <a:t> lokowanie </a:t>
            </a:r>
            <a:r>
              <a:rPr lang="pl-PL" sz="1500" dirty="0">
                <a:solidFill>
                  <a:schemeClr val="bg1"/>
                </a:solidFill>
              </a:rPr>
              <a:t>instalacji zasilanych energią słoneczną </a:t>
            </a:r>
            <a:br>
              <a:rPr lang="pl-PL" sz="1500" dirty="0">
                <a:solidFill>
                  <a:schemeClr val="bg1"/>
                </a:solidFill>
              </a:rPr>
            </a:br>
            <a:r>
              <a:rPr lang="pl-PL" sz="1500" dirty="0">
                <a:solidFill>
                  <a:schemeClr val="bg1"/>
                </a:solidFill>
              </a:rPr>
              <a:t>na tablicach informacyjnych i przystankach</a:t>
            </a: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1500" dirty="0">
                <a:solidFill>
                  <a:schemeClr val="bg1"/>
                </a:solidFill>
              </a:rPr>
              <a:t>lokowanie ładowarek elektrycznych dla autobusów</a:t>
            </a:r>
          </a:p>
        </p:txBody>
      </p:sp>
    </p:spTree>
    <p:extLst>
      <p:ext uri="{BB962C8B-B14F-4D97-AF65-F5344CB8AC3E}">
        <p14:creationId xmlns:p14="http://schemas.microsoft.com/office/powerpoint/2010/main" val="1422670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2">
            <a:extLst>
              <a:ext uri="{FF2B5EF4-FFF2-40B4-BE49-F238E27FC236}">
                <a16:creationId xmlns:a16="http://schemas.microsoft.com/office/drawing/2014/main" id="{1264FF08-EAF4-4292-AE7D-CAC3F5EC3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20F398A0-4B73-44F4-8C98-B6916FA27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10" y="457054"/>
            <a:ext cx="9002415" cy="58922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ctr"/>
            <a:r>
              <a:rPr lang="pl-PL" altLang="pl-PL" sz="2800" dirty="0"/>
              <a:t>Przygotowanie Krakowa do zmian klimatu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556179B-108E-469A-AF98-42FBBD020C07}"/>
              </a:ext>
            </a:extLst>
          </p:cNvPr>
          <p:cNvSpPr/>
          <p:nvPr/>
        </p:nvSpPr>
        <p:spPr>
          <a:xfrm>
            <a:off x="671120" y="1305561"/>
            <a:ext cx="5148204" cy="2284928"/>
          </a:xfrm>
          <a:prstGeom prst="rect">
            <a:avLst/>
          </a:prstGeom>
          <a:solidFill>
            <a:srgbClr val="0062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pl-PL" sz="2000" b="1" dirty="0"/>
              <a:t>Infrastruktura odwodnieniowa i retencyjna</a:t>
            </a:r>
          </a:p>
          <a:p>
            <a:pPr algn="ctr"/>
            <a:endParaRPr lang="pl-PL" altLang="pl-PL" sz="2000" b="1" dirty="0"/>
          </a:p>
          <a:p>
            <a:pPr algn="ctr"/>
            <a:r>
              <a:rPr lang="pl-PL" dirty="0">
                <a:solidFill>
                  <a:schemeClr val="bg1"/>
                </a:solidFill>
              </a:rPr>
              <a:t>Wody opadowe z ulic i terenów przyległych  kierowane są przez kanalizację deszczową do zbiorników retencyjnych, co poprawia lokalne warunki hydrologiczne oraz zapobiega powodziom miejskim.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14540B5-07CC-4F77-9CCB-812B93E7E050}"/>
              </a:ext>
            </a:extLst>
          </p:cNvPr>
          <p:cNvSpPr txBox="1"/>
          <p:nvPr/>
        </p:nvSpPr>
        <p:spPr>
          <a:xfrm>
            <a:off x="7527214" y="5461164"/>
            <a:ext cx="22669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Rozbudowa ul. Klasztornej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7CA069F7-3B8A-4E7C-9B83-5ACE2B50D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444" y="1305562"/>
            <a:ext cx="4560733" cy="4050210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00A382A9-85FB-4122-AD41-D854348AAB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6155" y="3688034"/>
            <a:ext cx="3938166" cy="256471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13FCC92-9691-4AD3-B6D5-FAD004E13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" y="427839"/>
            <a:ext cx="11346873" cy="5983351"/>
          </a:xfrm>
          <a:prstGeom prst="rect">
            <a:avLst/>
          </a:prstGeom>
        </p:spPr>
      </p:pic>
      <p:pic>
        <p:nvPicPr>
          <p:cNvPr id="23555" name="Symbol zastępczy obrazu 7">
            <a:extLst>
              <a:ext uri="{FF2B5EF4-FFF2-40B4-BE49-F238E27FC236}">
                <a16:creationId xmlns:a16="http://schemas.microsoft.com/office/drawing/2014/main" id="{FF42DC4D-72CA-44D4-8A03-30A4FD4BC596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Symbol zastępczy zawartości 2">
            <a:extLst>
              <a:ext uri="{FF2B5EF4-FFF2-40B4-BE49-F238E27FC236}">
                <a16:creationId xmlns:a16="http://schemas.microsoft.com/office/drawing/2014/main" id="{1185C70F-9623-44CB-84ED-A70C6A6FC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305" y="1214194"/>
            <a:ext cx="6653212" cy="408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286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pl-PL" altLang="pl-PL" sz="2400" dirty="0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A8A5CBD-0F60-4B7F-8747-621D61386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6987" y="5055798"/>
            <a:ext cx="8840167" cy="926528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800" dirty="0">
                <a:solidFill>
                  <a:srgbClr val="006CB7"/>
                </a:solidFill>
              </a:rPr>
              <a:t>Rozwiązania służące ochronie zieleni </a:t>
            </a:r>
            <a:br>
              <a:rPr lang="pl-PL" altLang="pl-PL" sz="2800" dirty="0">
                <a:solidFill>
                  <a:srgbClr val="006CB7"/>
                </a:solidFill>
              </a:rPr>
            </a:br>
            <a:r>
              <a:rPr lang="pl-PL" altLang="pl-PL" sz="2800" dirty="0">
                <a:solidFill>
                  <a:srgbClr val="006CB7"/>
                </a:solidFill>
              </a:rPr>
              <a:t>w inwestycjach infrastruktury technicznej</a:t>
            </a:r>
            <a:br>
              <a:rPr kumimoji="0" lang="pl-PL" altLang="pl-PL" sz="3600" b="0" i="0" u="none" strike="noStrike" kern="1200" cap="none" spc="0" normalizeH="0" baseline="0" noProof="0" dirty="0">
                <a:ln>
                  <a:noFill/>
                </a:ln>
                <a:solidFill>
                  <a:srgbClr val="0063AF"/>
                </a:solidFill>
                <a:effectLst/>
                <a:uLnTx/>
                <a:uFillTx/>
                <a:latin typeface="Lato Black"/>
                <a:ea typeface="+mj-ea"/>
                <a:cs typeface="+mj-cs"/>
              </a:rPr>
            </a:br>
            <a:endParaRPr kumimoji="0" lang="pl-PL" altLang="pl-PL" sz="3600" b="0" i="0" u="none" strike="noStrike" kern="1200" cap="none" spc="0" normalizeH="0" baseline="0" noProof="0" dirty="0">
              <a:ln>
                <a:noFill/>
              </a:ln>
              <a:solidFill>
                <a:srgbClr val="0063AF"/>
              </a:solidFill>
              <a:effectLst/>
              <a:uLnTx/>
              <a:uFillTx/>
              <a:latin typeface="Lato Black"/>
              <a:ea typeface="+mj-ea"/>
              <a:cs typeface="+mj-cs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8F3353F-B893-4868-8035-38837C7AE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412" y="5219821"/>
            <a:ext cx="2393065" cy="60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909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4810" y="457054"/>
            <a:ext cx="9002415" cy="589227"/>
          </a:xfr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3600" dirty="0"/>
              <a:t>Założenia projektowe sprzyjające zieleni</a:t>
            </a:r>
            <a:br>
              <a:rPr lang="pl-PL" altLang="pl-PL" dirty="0"/>
            </a:br>
            <a:endParaRPr lang="pl-PL" alt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501EE0B-0108-44E7-AB93-747915F2CD9C}"/>
              </a:ext>
            </a:extLst>
          </p:cNvPr>
          <p:cNvSpPr txBox="1"/>
          <p:nvPr/>
        </p:nvSpPr>
        <p:spPr>
          <a:xfrm>
            <a:off x="5637402" y="297389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7C16A3B-07EC-4FC5-A76B-8B1F5054E532}"/>
              </a:ext>
            </a:extLst>
          </p:cNvPr>
          <p:cNvSpPr txBox="1"/>
          <p:nvPr/>
        </p:nvSpPr>
        <p:spPr>
          <a:xfrm>
            <a:off x="706423" y="1496334"/>
            <a:ext cx="4907560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l-PL" altLang="pl-PL" sz="1600" b="1" dirty="0"/>
              <a:t>W realizowanych inwestycjach liniowych, </a:t>
            </a:r>
            <a:br>
              <a:rPr lang="pl-PL" altLang="pl-PL" sz="1600" b="1" dirty="0"/>
            </a:br>
            <a:r>
              <a:rPr lang="pl-PL" altLang="pl-PL" sz="1600" b="1" dirty="0"/>
              <a:t>w zależności od uwarunkowań, wdrażanie są/planowane są </a:t>
            </a:r>
            <a:r>
              <a:rPr lang="pl-PL" sz="1600" b="1" dirty="0"/>
              <a:t>rozwiązania: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l-PL" sz="1600" dirty="0"/>
              <a:t>przyjazne funkcjonowaniu terenów zielonych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l-PL" sz="1600" dirty="0"/>
              <a:t>polegające na ochronie zieleni miejskiej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l-PL" sz="1600" dirty="0"/>
              <a:t>wzmacniające prawidłowe funkcjonowanie zieleni na terenach inwestycyjnych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F7B47C8-09F3-45FC-8E12-D1AA96188F7C}"/>
              </a:ext>
            </a:extLst>
          </p:cNvPr>
          <p:cNvSpPr txBox="1"/>
          <p:nvPr/>
        </p:nvSpPr>
        <p:spPr>
          <a:xfrm>
            <a:off x="7446930" y="6034162"/>
            <a:ext cx="2289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Arial" panose="020B0604020202020204" pitchFamily="34" charset="0"/>
              </a:rPr>
              <a:t>Przebudowa ul. Kostaneckiego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1C7B7C7-0F96-4393-8789-B9E075589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402" y="1430037"/>
            <a:ext cx="5930318" cy="4432482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184B8604-2627-46AB-AA57-3C034B6DE479}"/>
              </a:ext>
            </a:extLst>
          </p:cNvPr>
          <p:cNvSpPr txBox="1"/>
          <p:nvPr/>
        </p:nvSpPr>
        <p:spPr>
          <a:xfrm>
            <a:off x="798130" y="4108193"/>
            <a:ext cx="4511625" cy="175432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sz="14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 szczególności uwzględniane są: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l-PL" sz="1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pl-PL" sz="1400" dirty="0">
                <a:solidFill>
                  <a:schemeClr val="bg1"/>
                </a:solidFill>
                <a:effectLst/>
                <a:latin typeface="Lato" panose="020F0502020204030203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ytyczne Uchwały </a:t>
            </a:r>
            <a:r>
              <a:rPr lang="pl-PL" sz="1400" dirty="0">
                <a:solidFill>
                  <a:schemeClr val="bg1"/>
                </a:solidFill>
                <a:effectLst/>
                <a:latin typeface="Lato" panose="020F0502020204030203" pitchFamily="34" charset="-18"/>
                <a:ea typeface="Calibri" panose="020F0502020204030204" pitchFamily="34" charset="0"/>
                <a:cs typeface="Calibri" panose="020F0502020204030204" pitchFamily="34" charset="0"/>
              </a:rPr>
              <a:t>nr XXXIV/886/20 Rady Miasta Krakowa z dnia 22  stycznia 2020 r. w sprawie ochrony drzew na terenie Gminy Miejskiej Kraków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pl-PL" sz="1400" dirty="0">
                <a:solidFill>
                  <a:schemeClr val="bg1"/>
                </a:solidFill>
                <a:cs typeface="Calibri" panose="020F0502020204030204" pitchFamily="34" charset="0"/>
              </a:rPr>
              <a:t>aktualne wymagania właściwych jednostek miejskich, w tym Zarządu Zieleni Miejskiej </a:t>
            </a:r>
            <a:br>
              <a:rPr lang="pl-PL" sz="1400" dirty="0">
                <a:solidFill>
                  <a:schemeClr val="bg1"/>
                </a:solidFill>
                <a:cs typeface="Calibri" panose="020F0502020204030204" pitchFamily="34" charset="0"/>
              </a:rPr>
            </a:br>
            <a:r>
              <a:rPr lang="pl-PL" sz="1400" dirty="0">
                <a:solidFill>
                  <a:schemeClr val="bg1"/>
                </a:solidFill>
                <a:cs typeface="Calibri" panose="020F0502020204030204" pitchFamily="34" charset="0"/>
              </a:rPr>
              <a:t>w Krakowie</a:t>
            </a:r>
            <a:endParaRPr lang="pl-PL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174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18032" y="482897"/>
            <a:ext cx="9002415" cy="589227"/>
          </a:xfrm>
          <a:solidFill>
            <a:srgbClr val="FFFFFF">
              <a:alpha val="80000"/>
            </a:srgbClr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2600" dirty="0"/>
              <a:t>Błękitno – zielona infrastruktura (rozwiązania do wdrożenia)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501EE0B-0108-44E7-AB93-747915F2CD9C}"/>
              </a:ext>
            </a:extLst>
          </p:cNvPr>
          <p:cNvSpPr txBox="1"/>
          <p:nvPr/>
        </p:nvSpPr>
        <p:spPr>
          <a:xfrm>
            <a:off x="5637402" y="297389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7C16A3B-07EC-4FC5-A76B-8B1F5054E532}"/>
              </a:ext>
            </a:extLst>
          </p:cNvPr>
          <p:cNvSpPr txBox="1"/>
          <p:nvPr/>
        </p:nvSpPr>
        <p:spPr>
          <a:xfrm>
            <a:off x="683004" y="1496291"/>
            <a:ext cx="49075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latin typeface="+mn-lt"/>
              </a:rPr>
              <a:t>Ograniczenie i rozszczelnienie powierzchni nieprzepuszczalnych przez: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l-PL" dirty="0">
                <a:latin typeface="+mn-lt"/>
                <a:ea typeface="Times New Roman" panose="02020603050405020304" pitchFamily="18" charset="0"/>
              </a:rPr>
              <a:t>n</a:t>
            </a:r>
            <a:r>
              <a:rPr lang="pl-PL" dirty="0">
                <a:effectLst/>
                <a:latin typeface="+mn-lt"/>
                <a:ea typeface="Times New Roman" panose="02020603050405020304" pitchFamily="18" charset="0"/>
              </a:rPr>
              <a:t>asadzenia drzew, krzewów, traw oraz pnączy</a:t>
            </a:r>
            <a:endParaRPr lang="pl-PL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l-PL" dirty="0">
                <a:effectLst/>
                <a:latin typeface="+mn-lt"/>
                <a:ea typeface="Times New Roman" panose="02020603050405020304" pitchFamily="18" charset="0"/>
              </a:rPr>
              <a:t>uzupełnienie </a:t>
            </a:r>
            <a:r>
              <a:rPr lang="pl-PL" dirty="0" err="1">
                <a:effectLst/>
                <a:latin typeface="+mn-lt"/>
                <a:ea typeface="Times New Roman" panose="02020603050405020304" pitchFamily="18" charset="0"/>
              </a:rPr>
              <a:t>nasadzeń</a:t>
            </a:r>
            <a:r>
              <a:rPr lang="pl-PL" dirty="0">
                <a:effectLst/>
                <a:latin typeface="+mn-lt"/>
                <a:ea typeface="Times New Roman" panose="02020603050405020304" pitchFamily="18" charset="0"/>
              </a:rPr>
              <a:t> przez tworzenie łąk kwietnych oraz trawników w pasie rozdziału</a:t>
            </a:r>
            <a:endParaRPr lang="pl-PL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l-PL" dirty="0">
                <a:effectLst/>
                <a:latin typeface="+mn-lt"/>
                <a:ea typeface="Times New Roman" panose="02020603050405020304" pitchFamily="18" charset="0"/>
              </a:rPr>
              <a:t>wyścielenie miejsc </a:t>
            </a:r>
            <a:r>
              <a:rPr lang="pl-PL" dirty="0" err="1">
                <a:effectLst/>
                <a:latin typeface="+mn-lt"/>
                <a:ea typeface="Times New Roman" panose="02020603050405020304" pitchFamily="18" charset="0"/>
              </a:rPr>
              <a:t>nasadzeń</a:t>
            </a:r>
            <a:r>
              <a:rPr lang="pl-PL" dirty="0">
                <a:effectLst/>
                <a:latin typeface="+mn-lt"/>
                <a:ea typeface="Times New Roman" panose="02020603050405020304" pitchFamily="18" charset="0"/>
              </a:rPr>
              <a:t> korą/zrębkami</a:t>
            </a:r>
            <a:endParaRPr lang="pl-PL" dirty="0"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F7B47C8-09F3-45FC-8E12-D1AA96188F7C}"/>
              </a:ext>
            </a:extLst>
          </p:cNvPr>
          <p:cNvSpPr txBox="1"/>
          <p:nvPr/>
        </p:nvSpPr>
        <p:spPr>
          <a:xfrm>
            <a:off x="7446930" y="6034162"/>
            <a:ext cx="2289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Arial" panose="020B0604020202020204" pitchFamily="34" charset="0"/>
              </a:rPr>
              <a:t>Przebudowa ul. Kostaneckiego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A29A402-FC23-472B-9BC8-5F610D357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181" y="1496291"/>
            <a:ext cx="5852019" cy="45378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E229467C-9935-4A28-BBA2-9269FD3207F7}"/>
              </a:ext>
            </a:extLst>
          </p:cNvPr>
          <p:cNvSpPr txBox="1"/>
          <p:nvPr/>
        </p:nvSpPr>
        <p:spPr>
          <a:xfrm>
            <a:off x="729842" y="4110328"/>
            <a:ext cx="4907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effectLst/>
                <a:latin typeface="+mn-lt"/>
                <a:ea typeface="Times New Roman" panose="02020603050405020304" pitchFamily="18" charset="0"/>
              </a:rPr>
              <a:t>Kształtowanie systemu wielofunkcyjnych przestrzeni publicznych przez uwzględnianie: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l-PL" dirty="0">
                <a:effectLst/>
                <a:latin typeface="+mn-lt"/>
                <a:ea typeface="Times New Roman" panose="02020603050405020304" pitchFamily="18" charset="0"/>
              </a:rPr>
              <a:t>ławek i koszy</a:t>
            </a:r>
            <a:endParaRPr lang="pl-PL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l-PL" dirty="0">
                <a:effectLst/>
                <a:latin typeface="+mn-lt"/>
                <a:ea typeface="Times New Roman" panose="02020603050405020304" pitchFamily="18" charset="0"/>
              </a:rPr>
              <a:t>ogrodów deszczowych</a:t>
            </a:r>
            <a:endParaRPr lang="pl-PL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l-PL" dirty="0">
                <a:effectLst/>
                <a:latin typeface="+mn-lt"/>
                <a:ea typeface="Times New Roman" panose="02020603050405020304" pitchFamily="18" charset="0"/>
              </a:rPr>
              <a:t>rabat kwiatów i krzewów</a:t>
            </a:r>
            <a:endParaRPr lang="pl-PL" dirty="0">
              <a:effectLst/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740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">
            <a:extLst>
              <a:ext uri="{FF2B5EF4-FFF2-40B4-BE49-F238E27FC236}">
                <a16:creationId xmlns:a16="http://schemas.microsoft.com/office/drawing/2014/main" id="{77D565AA-8CBD-4F0C-A0F5-217D106121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709" y="0"/>
            <a:ext cx="12192000" cy="6858000"/>
          </a:xfrm>
        </p:spPr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8CB59BD1-CDFF-4C21-BEC1-C88090902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1909" y="992331"/>
            <a:ext cx="4540827" cy="1045639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ctr"/>
            <a:r>
              <a:rPr lang="pl-PL" altLang="pl-PL" sz="2800" dirty="0">
                <a:solidFill>
                  <a:schemeClr val="bg1"/>
                </a:solidFill>
              </a:rPr>
              <a:t>Budujemy dla Mieszkańców</a:t>
            </a:r>
          </a:p>
          <a:p>
            <a:pPr algn="ctr"/>
            <a:r>
              <a:rPr lang="pl-PL" altLang="pl-PL" sz="2800" dirty="0">
                <a:solidFill>
                  <a:schemeClr val="bg1"/>
                </a:solidFill>
              </a:rPr>
              <a:t> myśląc o klimacie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770A02C-DDB8-4E62-AC22-78E8E7A3D4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126" r="795"/>
          <a:stretch/>
        </p:blipFill>
        <p:spPr>
          <a:xfrm>
            <a:off x="385589" y="1036493"/>
            <a:ext cx="5573876" cy="330950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D2FAACCA-F3AC-493A-B97A-A0A6630C3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142" y="5297442"/>
            <a:ext cx="2393065" cy="609114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0948768-A997-475F-812B-887279E6D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8347" y="3220720"/>
            <a:ext cx="5728064" cy="321914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Symbol zastępczy obrazu 7">
            <a:extLst>
              <a:ext uri="{FF2B5EF4-FFF2-40B4-BE49-F238E27FC236}">
                <a16:creationId xmlns:a16="http://schemas.microsoft.com/office/drawing/2014/main" id="{12A1702F-6554-4210-A0F5-6A30BD14E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9" y="0"/>
            <a:ext cx="121832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597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Symbol zastępczy obrazu 7">
            <a:extLst>
              <a:ext uri="{FF2B5EF4-FFF2-40B4-BE49-F238E27FC236}">
                <a16:creationId xmlns:a16="http://schemas.microsoft.com/office/drawing/2014/main" id="{FF42DC4D-72CA-44D4-8A03-30A4FD4BC596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ytuł 1">
            <a:extLst>
              <a:ext uri="{FF2B5EF4-FFF2-40B4-BE49-F238E27FC236}">
                <a16:creationId xmlns:a16="http://schemas.microsoft.com/office/drawing/2014/main" id="{B75870DF-B2AE-4E66-9D7A-18763095C0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52763" y="2766218"/>
            <a:ext cx="6653212" cy="1325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l-PL" altLang="pl-PL" sz="4000" dirty="0">
                <a:solidFill>
                  <a:schemeClr val="tx1"/>
                </a:solidFill>
              </a:rPr>
              <a:t>      Dziękuję za uwagę.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4E74F33-EC44-1C9F-9948-5B2EDDD5BE3A}"/>
              </a:ext>
            </a:extLst>
          </p:cNvPr>
          <p:cNvSpPr txBox="1"/>
          <p:nvPr/>
        </p:nvSpPr>
        <p:spPr>
          <a:xfrm>
            <a:off x="3850640" y="4541520"/>
            <a:ext cx="4124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Łukasz Szewczyk</a:t>
            </a:r>
          </a:p>
          <a:p>
            <a:pPr algn="ctr"/>
            <a:r>
              <a:rPr lang="pl-PL" dirty="0"/>
              <a:t>Zarząd Inwestycji Miejskich </a:t>
            </a:r>
          </a:p>
          <a:p>
            <a:pPr algn="ctr"/>
            <a:r>
              <a:rPr lang="pl-PL" dirty="0"/>
              <a:t>w Krakowie</a:t>
            </a:r>
          </a:p>
          <a:p>
            <a:pPr algn="ctr"/>
            <a:r>
              <a:rPr lang="pl-PL" dirty="0"/>
              <a:t>lukasz.szewczyk@zim.krakow.pl</a:t>
            </a:r>
          </a:p>
        </p:txBody>
      </p:sp>
    </p:spTree>
    <p:extLst>
      <p:ext uri="{BB962C8B-B14F-4D97-AF65-F5344CB8AC3E}">
        <p14:creationId xmlns:p14="http://schemas.microsoft.com/office/powerpoint/2010/main" val="2296228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szablon UMK">
      <a:dk1>
        <a:srgbClr val="0063AF"/>
      </a:dk1>
      <a:lt1>
        <a:sysClr val="window" lastClr="FFFFFF"/>
      </a:lt1>
      <a:dk2>
        <a:srgbClr val="000000"/>
      </a:dk2>
      <a:lt2>
        <a:srgbClr val="E7E6E6"/>
      </a:lt2>
      <a:accent1>
        <a:srgbClr val="512078"/>
      </a:accent1>
      <a:accent2>
        <a:srgbClr val="DC0613"/>
      </a:accent2>
      <a:accent3>
        <a:srgbClr val="74AF27"/>
      </a:accent3>
      <a:accent4>
        <a:srgbClr val="0099D4"/>
      </a:accent4>
      <a:accent5>
        <a:srgbClr val="F0B500"/>
      </a:accent5>
      <a:accent6>
        <a:srgbClr val="ACABAB"/>
      </a:accent6>
      <a:hlink>
        <a:srgbClr val="0063AF"/>
      </a:hlink>
      <a:folHlink>
        <a:srgbClr val="0063AF"/>
      </a:folHlink>
    </a:clrScheme>
    <a:fontScheme name="UMK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ppt/theme/themeOverride2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5033</TotalTime>
  <Words>1484</Words>
  <Application>Microsoft Office PowerPoint</Application>
  <PresentationFormat>Panoramiczny</PresentationFormat>
  <Paragraphs>229</Paragraphs>
  <Slides>35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5" baseType="lpstr">
      <vt:lpstr>Arial</vt:lpstr>
      <vt:lpstr>Calibri</vt:lpstr>
      <vt:lpstr>Lato</vt:lpstr>
      <vt:lpstr>Lato  </vt:lpstr>
      <vt:lpstr>Lato Black</vt:lpstr>
      <vt:lpstr>Symbol</vt:lpstr>
      <vt:lpstr>Times New Roman</vt:lpstr>
      <vt:lpstr>Ubuntu Light</vt:lpstr>
      <vt:lpstr>Wingdings</vt:lpstr>
      <vt:lpstr>Motyw pakietu Office</vt:lpstr>
      <vt:lpstr>INWESTYCJE - PROCES I REALIZACJA</vt:lpstr>
      <vt:lpstr>Prezentacja programu PowerPoint</vt:lpstr>
      <vt:lpstr>Prezentacja programu PowerPoint</vt:lpstr>
      <vt:lpstr>          Klub Kultury Zakole  os. Kantorowice </vt:lpstr>
      <vt:lpstr>Klub Kultury Zakole  os. Kantorowice</vt:lpstr>
      <vt:lpstr>Prezentacja programu PowerPoint</vt:lpstr>
      <vt:lpstr>  Klaster Innowacji Społeczno - Gospodarczych </vt:lpstr>
      <vt:lpstr>Klaster Innowacji Społeczno – Gospodarczych</vt:lpstr>
      <vt:lpstr>Prezentacja programu PowerPoint</vt:lpstr>
      <vt:lpstr>Prezentacja programu PowerPoint</vt:lpstr>
      <vt:lpstr>Prezentacja programu PowerPoint</vt:lpstr>
      <vt:lpstr>Założenia projektowe sprzyjające mikroklimatowi w otoczeniu budynków   </vt:lpstr>
      <vt:lpstr>Prezentacja programu PowerPoint</vt:lpstr>
      <vt:lpstr>Prezentacja programu PowerPoint</vt:lpstr>
      <vt:lpstr>Prezentacja programu PowerPoint</vt:lpstr>
      <vt:lpstr>Prezentacja programu PowerPoint</vt:lpstr>
      <vt:lpstr>Cele proekologiczne inwestycji tramwajowych:</vt:lpstr>
      <vt:lpstr> Inwestycje tramwajowe  </vt:lpstr>
      <vt:lpstr>Budowa linii tramwajowej KST etap III os. Krowodrza Górka – Górka Narodowa</vt:lpstr>
      <vt:lpstr>Budowa linii tramwajowej os. Krowodrza Górka - Azory</vt:lpstr>
      <vt:lpstr>Budowa linii tramwajowej Cichy Kącik i Azory</vt:lpstr>
      <vt:lpstr>Budowa trasy Ciepłowniczej i Nowobagrowej - etap koncepcji </vt:lpstr>
      <vt:lpstr>PREMETRO Studium wykonalności budowy szybkiego, bezkolizyjnego transportu szynowego w Krakowie</vt:lpstr>
      <vt:lpstr>Infrastruktura  pieszo-rowerowa </vt:lpstr>
      <vt:lpstr>Budowa parkingów Park&amp;Ride (P+R) oraz Bike&amp;Ride (B+R) </vt:lpstr>
      <vt:lpstr>Zadania dot. infrastruktury pieszo-rowerowej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Założenia projektowe sprzyjające zieleni </vt:lpstr>
      <vt:lpstr>Błękitno – zielona infrastruktura (rozwiązania do wdrożenia)</vt:lpstr>
      <vt:lpstr>Prezentacja programu PowerPoint</vt:lpstr>
      <vt:lpstr>      Dziękuję za uwagę.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Robert Balcerzyk</dc:creator>
  <cp:lastModifiedBy>Kądziołka-Czupryńska Anna</cp:lastModifiedBy>
  <cp:revision>467</cp:revision>
  <cp:lastPrinted>2022-05-13T12:13:30Z</cp:lastPrinted>
  <dcterms:created xsi:type="dcterms:W3CDTF">2017-05-26T08:53:19Z</dcterms:created>
  <dcterms:modified xsi:type="dcterms:W3CDTF">2022-05-13T12:51:43Z</dcterms:modified>
</cp:coreProperties>
</file>