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13" r:id="rId2"/>
    <p:sldId id="319" r:id="rId3"/>
    <p:sldId id="343" r:id="rId4"/>
    <p:sldId id="347" r:id="rId5"/>
    <p:sldId id="320" r:id="rId6"/>
    <p:sldId id="345" r:id="rId7"/>
    <p:sldId id="340" r:id="rId8"/>
    <p:sldId id="349" r:id="rId9"/>
    <p:sldId id="348" r:id="rId10"/>
    <p:sldId id="354" r:id="rId11"/>
    <p:sldId id="352" r:id="rId12"/>
    <p:sldId id="351" r:id="rId13"/>
    <p:sldId id="338" r:id="rId14"/>
    <p:sldId id="355" r:id="rId15"/>
    <p:sldId id="335" r:id="rId16"/>
    <p:sldId id="357" r:id="rId17"/>
    <p:sldId id="326" r:id="rId18"/>
    <p:sldId id="364" r:id="rId19"/>
    <p:sldId id="369" r:id="rId20"/>
    <p:sldId id="370" r:id="rId21"/>
    <p:sldId id="371" r:id="rId22"/>
    <p:sldId id="363" r:id="rId23"/>
    <p:sldId id="372" r:id="rId24"/>
    <p:sldId id="330" r:id="rId25"/>
    <p:sldId id="331" r:id="rId26"/>
    <p:sldId id="359" r:id="rId27"/>
  </p:sldIdLst>
  <p:sldSz cx="12192000" cy="6858000"/>
  <p:notesSz cx="7104063" cy="10234613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ato" panose="020F0502020204030203" pitchFamily="34" charset="-18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ato" panose="020F0502020204030203" pitchFamily="34" charset="-18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ato" panose="020F0502020204030203" pitchFamily="34" charset="-18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ato" panose="020F0502020204030203" pitchFamily="34" charset="-18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ato" panose="020F0502020204030203" pitchFamily="34" charset="-18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Lato" panose="020F0502020204030203" pitchFamily="34" charset="-18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Lato" panose="020F0502020204030203" pitchFamily="34" charset="-18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Lato" panose="020F0502020204030203" pitchFamily="34" charset="-18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Lato" panose="020F0502020204030203" pitchFamily="34" charset="-18"/>
        <a:ea typeface="+mn-ea"/>
        <a:cs typeface="Arial" panose="020B0604020202020204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Sekcja domyślna" id="{F4B073F8-06ED-4135-9924-1AFC490C670B}">
          <p14:sldIdLst>
            <p14:sldId id="313"/>
            <p14:sldId id="319"/>
            <p14:sldId id="343"/>
            <p14:sldId id="347"/>
            <p14:sldId id="320"/>
            <p14:sldId id="345"/>
            <p14:sldId id="340"/>
            <p14:sldId id="349"/>
            <p14:sldId id="348"/>
            <p14:sldId id="354"/>
            <p14:sldId id="352"/>
            <p14:sldId id="351"/>
            <p14:sldId id="338"/>
            <p14:sldId id="355"/>
            <p14:sldId id="335"/>
            <p14:sldId id="357"/>
            <p14:sldId id="326"/>
            <p14:sldId id="364"/>
            <p14:sldId id="369"/>
            <p14:sldId id="370"/>
            <p14:sldId id="371"/>
            <p14:sldId id="363"/>
            <p14:sldId id="372"/>
            <p14:sldId id="330"/>
            <p14:sldId id="331"/>
            <p14:sldId id="35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5110">
          <p15:clr>
            <a:srgbClr val="A4A3A4"/>
          </p15:clr>
        </p15:guide>
        <p15:guide id="4" pos="257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gnieszka Królik" initials="AK" lastIdx="2" clrIdx="0">
    <p:extLst>
      <p:ext uri="{19B8F6BF-5375-455C-9EA6-DF929625EA0E}">
        <p15:presenceInfo xmlns:p15="http://schemas.microsoft.com/office/powerpoint/2012/main" userId="S-1-5-21-4239673298-2491492619-3868935944-115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3C1F"/>
    <a:srgbClr val="7AB73E"/>
    <a:srgbClr val="4A8600"/>
    <a:srgbClr val="84CB27"/>
    <a:srgbClr val="8ACE32"/>
    <a:srgbClr val="A6B6A9"/>
    <a:srgbClr val="7AB73D"/>
    <a:srgbClr val="035688"/>
    <a:srgbClr val="2D654E"/>
    <a:srgbClr val="AEAE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54" autoAdjust="0"/>
    <p:restoredTop sz="96730" autoAdjust="0"/>
  </p:normalViewPr>
  <p:slideViewPr>
    <p:cSldViewPr snapToGrid="0" showGuides="1">
      <p:cViewPr varScale="1">
        <p:scale>
          <a:sx n="105" d="100"/>
          <a:sy n="105" d="100"/>
        </p:scale>
        <p:origin x="150" y="138"/>
      </p:cViewPr>
      <p:guideLst>
        <p:guide orient="horz" pos="2160"/>
        <p:guide pos="3840"/>
        <p:guide pos="5110"/>
        <p:guide pos="257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F6518053-5E5F-4134-9D80-CF0275F86EB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9201" cy="512304"/>
          </a:xfrm>
          <a:prstGeom prst="rect">
            <a:avLst/>
          </a:prstGeom>
        </p:spPr>
        <p:txBody>
          <a:bodyPr vert="horz" lIns="94787" tIns="47393" rIns="94787" bIns="47393" rtlCol="0"/>
          <a:lstStyle>
            <a:lvl1pPr algn="l">
              <a:defRPr sz="1200">
                <a:latin typeface="Lato" panose="020F0502020204030203" pitchFamily="34" charset="-18"/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6683EE55-148D-4F1F-9026-864E6477A73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023204" y="0"/>
            <a:ext cx="3079201" cy="512304"/>
          </a:xfrm>
          <a:prstGeom prst="rect">
            <a:avLst/>
          </a:prstGeom>
        </p:spPr>
        <p:txBody>
          <a:bodyPr vert="horz" lIns="94787" tIns="47393" rIns="94787" bIns="47393" rtlCol="0"/>
          <a:lstStyle>
            <a:lvl1pPr algn="r">
              <a:defRPr sz="1200">
                <a:latin typeface="Lato" panose="020F0502020204030203" pitchFamily="34" charset="-18"/>
                <a:cs typeface="Arial" charset="0"/>
              </a:defRPr>
            </a:lvl1pPr>
          </a:lstStyle>
          <a:p>
            <a:pPr>
              <a:defRPr/>
            </a:pPr>
            <a:fld id="{2846203E-9FD2-4F26-865A-B36BB895D319}" type="datetimeFigureOut">
              <a:rPr lang="pl-PL"/>
              <a:pPr>
                <a:defRPr/>
              </a:pPr>
              <a:t>05.05.2022</a:t>
            </a:fld>
            <a:endParaRPr lang="pl-PL"/>
          </a:p>
        </p:txBody>
      </p:sp>
      <p:sp>
        <p:nvSpPr>
          <p:cNvPr id="4" name="Symbol zastępczy obrazu slajdu 3">
            <a:extLst>
              <a:ext uri="{FF2B5EF4-FFF2-40B4-BE49-F238E27FC236}">
                <a16:creationId xmlns:a16="http://schemas.microsoft.com/office/drawing/2014/main" id="{F1B012D4-2E13-45C3-8DE1-5F359CFD3A9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87" tIns="47393" rIns="94787" bIns="47393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>
            <a:extLst>
              <a:ext uri="{FF2B5EF4-FFF2-40B4-BE49-F238E27FC236}">
                <a16:creationId xmlns:a16="http://schemas.microsoft.com/office/drawing/2014/main" id="{EEC49BC8-62A7-4506-B5E2-79D816B777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0076" y="4861155"/>
            <a:ext cx="5683914" cy="4605821"/>
          </a:xfrm>
          <a:prstGeom prst="rect">
            <a:avLst/>
          </a:prstGeom>
        </p:spPr>
        <p:txBody>
          <a:bodyPr vert="horz" lIns="94787" tIns="47393" rIns="94787" bIns="47393" rtlCol="0"/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B0DE640-14A3-4808-A7D7-5C07FC138AB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1" y="9720674"/>
            <a:ext cx="3079201" cy="512303"/>
          </a:xfrm>
          <a:prstGeom prst="rect">
            <a:avLst/>
          </a:prstGeom>
        </p:spPr>
        <p:txBody>
          <a:bodyPr vert="horz" lIns="94787" tIns="47393" rIns="94787" bIns="47393" rtlCol="0" anchor="b"/>
          <a:lstStyle>
            <a:lvl1pPr algn="l">
              <a:defRPr sz="1200">
                <a:latin typeface="Lato" panose="020F0502020204030203" pitchFamily="34" charset="-18"/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47595C7-D940-4154-A6EE-7FAB916D30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023204" y="9720674"/>
            <a:ext cx="3079201" cy="512303"/>
          </a:xfrm>
          <a:prstGeom prst="rect">
            <a:avLst/>
          </a:prstGeom>
        </p:spPr>
        <p:txBody>
          <a:bodyPr vert="horz" wrap="square" lIns="94787" tIns="47393" rIns="94787" bIns="47393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Lato" panose="020F0502020204030203" pitchFamily="34" charset="-18"/>
              </a:defRPr>
            </a:lvl1pPr>
          </a:lstStyle>
          <a:p>
            <a:pPr>
              <a:defRPr/>
            </a:pPr>
            <a:fld id="{170A98F7-98FC-4617-B055-6845375B227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0A98F7-98FC-4617-B055-6845375B227F}" type="slidenum">
              <a:rPr lang="pl-PL" altLang="pl-PL" smtClean="0"/>
              <a:pPr>
                <a:defRPr/>
              </a:pPr>
              <a:t>14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238036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a 2">
            <a:extLst>
              <a:ext uri="{FF2B5EF4-FFF2-40B4-BE49-F238E27FC236}">
                <a16:creationId xmlns:a16="http://schemas.microsoft.com/office/drawing/2014/main" id="{B76B6CE6-0A98-4C60-B4B1-ACBF20DD23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349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3">
            <a:extLst>
              <a:ext uri="{FF2B5EF4-FFF2-40B4-BE49-F238E27FC236}">
                <a16:creationId xmlns:a16="http://schemas.microsoft.com/office/drawing/2014/main" id="{A32DDF6A-8B9D-49FA-87CC-CA89BCA90D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5154800"/>
            <a:ext cx="9144000" cy="5963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5990235"/>
            <a:ext cx="9144000" cy="51814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3487444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a 1">
            <a:extLst>
              <a:ext uri="{FF2B5EF4-FFF2-40B4-BE49-F238E27FC236}">
                <a16:creationId xmlns:a16="http://schemas.microsoft.com/office/drawing/2014/main" id="{B070DC9C-3A3B-418E-A0AB-1F2D7E1AA2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992429"/>
            <a:ext cx="5181600" cy="418453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992429"/>
            <a:ext cx="5181600" cy="418453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A8169520-69F6-4659-BB02-A2FA562AF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8088"/>
            <a:ext cx="10515600" cy="7366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58023FD-F015-484C-9EEB-7431C46C76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07375" y="6534150"/>
            <a:ext cx="3602038" cy="2508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tx1"/>
                </a:solidFill>
                <a:latin typeface="Lato" panose="020F0502020204030203" pitchFamily="34" charset="0"/>
              </a:defRPr>
            </a:lvl1pPr>
          </a:lstStyle>
          <a:p>
            <a:pPr>
              <a:defRPr/>
            </a:pPr>
            <a:fld id="{38811DB9-6B38-4F05-8D66-0530916D8A6F}" type="slidenum">
              <a:rPr lang="pl-PL" altLang="pl-PL"/>
              <a:pPr>
                <a:defRPr/>
              </a:pPr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3220834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a 1">
            <a:extLst>
              <a:ext uri="{FF2B5EF4-FFF2-40B4-BE49-F238E27FC236}">
                <a16:creationId xmlns:a16="http://schemas.microsoft.com/office/drawing/2014/main" id="{0291C5F6-4137-4434-A17B-F3EDB9B074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992429"/>
            <a:ext cx="5181600" cy="418453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992429"/>
            <a:ext cx="5181600" cy="418453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A8169520-69F6-4659-BB02-A2FA562AF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8088"/>
            <a:ext cx="10515600" cy="7366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93B1BC6-91DF-4EFA-9C93-402251200A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142288" y="6534150"/>
            <a:ext cx="3651250" cy="2508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rgbClr val="006CB7"/>
                </a:solidFill>
                <a:latin typeface="Lato" panose="020F0502020204030203" pitchFamily="34" charset="0"/>
              </a:defRPr>
            </a:lvl1pPr>
          </a:lstStyle>
          <a:p>
            <a:pPr>
              <a:defRPr/>
            </a:pPr>
            <a:fld id="{C9543150-EAEA-43BF-9BB7-BD166716B99B}" type="slidenum">
              <a:rPr lang="pl-PL" altLang="pl-PL"/>
              <a:pPr>
                <a:defRPr/>
              </a:pPr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27012453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a 1">
            <a:extLst>
              <a:ext uri="{FF2B5EF4-FFF2-40B4-BE49-F238E27FC236}">
                <a16:creationId xmlns:a16="http://schemas.microsoft.com/office/drawing/2014/main" id="{D386F5BB-CD01-4DA0-A5C6-E2F383F331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992429"/>
            <a:ext cx="5181600" cy="418453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992429"/>
            <a:ext cx="5181600" cy="418453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A8169520-69F6-4659-BB02-A2FA562AF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8088"/>
            <a:ext cx="10515600" cy="7366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C774B49-52AE-44C8-AD9F-B6BDD5453F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142288" y="6534150"/>
            <a:ext cx="3651250" cy="2508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rgbClr val="006CB7"/>
                </a:solidFill>
                <a:latin typeface="Lato" panose="020F0502020204030203" pitchFamily="34" charset="0"/>
              </a:defRPr>
            </a:lvl1pPr>
          </a:lstStyle>
          <a:p>
            <a:pPr>
              <a:defRPr/>
            </a:pPr>
            <a:fld id="{0655B587-0005-42F7-A519-CE5CD8D08C25}" type="slidenum">
              <a:rPr lang="pl-PL" altLang="pl-PL"/>
              <a:pPr>
                <a:defRPr/>
              </a:pPr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12829058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a 1">
            <a:extLst>
              <a:ext uri="{FF2B5EF4-FFF2-40B4-BE49-F238E27FC236}">
                <a16:creationId xmlns:a16="http://schemas.microsoft.com/office/drawing/2014/main" id="{03EED821-9059-493E-BA26-120C570731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ytuł 1">
            <a:extLst>
              <a:ext uri="{FF2B5EF4-FFF2-40B4-BE49-F238E27FC236}">
                <a16:creationId xmlns:a16="http://schemas.microsoft.com/office/drawing/2014/main" id="{510429D4-75AD-464E-908F-A518CC158BC9}"/>
              </a:ext>
            </a:extLst>
          </p:cNvPr>
          <p:cNvSpPr txBox="1">
            <a:spLocks/>
          </p:cNvSpPr>
          <p:nvPr userDrawn="1"/>
        </p:nvSpPr>
        <p:spPr>
          <a:xfrm>
            <a:off x="838200" y="1108075"/>
            <a:ext cx="10515600" cy="7366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63A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0063AF"/>
                </a:solidFill>
                <a:latin typeface="Lato Black"/>
              </a:defRPr>
            </a:lvl9pPr>
          </a:lstStyle>
          <a:p>
            <a:pPr>
              <a:defRPr/>
            </a:pPr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4190" y="1992429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8200" y="2816341"/>
            <a:ext cx="5157787" cy="3360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85852" y="1992429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85852" y="2816341"/>
            <a:ext cx="5183188" cy="3360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id="{E293F749-A09A-4D0E-BFC9-BCECBF2B4D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07375" y="6534150"/>
            <a:ext cx="3602038" cy="2508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tx1"/>
                </a:solidFill>
                <a:latin typeface="Lato" panose="020F0502020204030203" pitchFamily="34" charset="0"/>
              </a:defRPr>
            </a:lvl1pPr>
          </a:lstStyle>
          <a:p>
            <a:pPr>
              <a:defRPr/>
            </a:pPr>
            <a:fld id="{F8D5C949-6F27-40A5-AA87-85575E751FDC}" type="slidenum">
              <a:rPr lang="pl-PL" altLang="pl-PL"/>
              <a:pPr>
                <a:defRPr/>
              </a:pPr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10922881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a 1">
            <a:extLst>
              <a:ext uri="{FF2B5EF4-FFF2-40B4-BE49-F238E27FC236}">
                <a16:creationId xmlns:a16="http://schemas.microsoft.com/office/drawing/2014/main" id="{EB1A5E40-A0AA-407E-A66B-E3DDBD7200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7DBB5420-2FC9-4E95-B614-5FCC6224D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8088"/>
            <a:ext cx="10515600" cy="7366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4" name="Symbol zastępczy numeru slajdu 5">
            <a:extLst>
              <a:ext uri="{FF2B5EF4-FFF2-40B4-BE49-F238E27FC236}">
                <a16:creationId xmlns:a16="http://schemas.microsoft.com/office/drawing/2014/main" id="{263EE147-A691-4578-B4AF-F0330493DA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07375" y="6534150"/>
            <a:ext cx="3602038" cy="2508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tx1"/>
                </a:solidFill>
                <a:latin typeface="Lato" panose="020F0502020204030203" pitchFamily="34" charset="0"/>
              </a:defRPr>
            </a:lvl1pPr>
          </a:lstStyle>
          <a:p>
            <a:pPr>
              <a:defRPr/>
            </a:pPr>
            <a:fld id="{8FF1A01C-9240-4F11-93C6-BB8F9349ED97}" type="slidenum">
              <a:rPr lang="pl-PL" altLang="pl-PL"/>
              <a:pPr>
                <a:defRPr/>
              </a:pPr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1620424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a 1">
            <a:extLst>
              <a:ext uri="{FF2B5EF4-FFF2-40B4-BE49-F238E27FC236}">
                <a16:creationId xmlns:a16="http://schemas.microsoft.com/office/drawing/2014/main" id="{F30A8259-EE27-4027-8EEC-80F3D92921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1108088"/>
            <a:ext cx="3932237" cy="949312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1108088"/>
            <a:ext cx="6172200" cy="47529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EE0F4E7-DFD7-4A3F-BFAC-F9F6EEEF72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07375" y="6534150"/>
            <a:ext cx="3602038" cy="2508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tx1"/>
                </a:solidFill>
                <a:latin typeface="Lato" panose="020F0502020204030203" pitchFamily="34" charset="0"/>
              </a:defRPr>
            </a:lvl1pPr>
          </a:lstStyle>
          <a:p>
            <a:pPr>
              <a:defRPr/>
            </a:pPr>
            <a:fld id="{DF25D6A5-1804-4140-AB3D-2ACC36F4825F}" type="slidenum">
              <a:rPr lang="pl-PL" altLang="pl-PL"/>
              <a:pPr>
                <a:defRPr/>
              </a:pPr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17643790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obrazu 3">
            <a:extLst>
              <a:ext uri="{FF2B5EF4-FFF2-40B4-BE49-F238E27FC236}">
                <a16:creationId xmlns:a16="http://schemas.microsoft.com/office/drawing/2014/main" id="{3906DDA5-EA52-4729-9843-3410A29120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lvl="0"/>
            <a:endParaRPr lang="pl-PL" noProof="0"/>
          </a:p>
        </p:txBody>
      </p:sp>
      <p:sp>
        <p:nvSpPr>
          <p:cNvPr id="6" name="Symbol zastępczy obrazu 5">
            <a:extLst>
              <a:ext uri="{FF2B5EF4-FFF2-40B4-BE49-F238E27FC236}">
                <a16:creationId xmlns:a16="http://schemas.microsoft.com/office/drawing/2014/main" id="{262B696D-7089-4A27-98DC-48500AA9F03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pPr lvl="0"/>
            <a:endParaRPr lang="pl-PL" noProof="0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97F13D20-4C34-487F-BEF0-A2F36E911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2230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7D7B1A57-67FB-404C-9D48-98F7AEAA1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07375" y="6534150"/>
            <a:ext cx="3602038" cy="2508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tx1"/>
                </a:solidFill>
                <a:latin typeface="Lato" panose="020F0502020204030203" pitchFamily="34" charset="0"/>
              </a:defRPr>
            </a:lvl1pPr>
          </a:lstStyle>
          <a:p>
            <a:pPr>
              <a:defRPr/>
            </a:pPr>
            <a:fld id="{DEBC2663-7F1C-4BE4-B85C-158D727F3387}" type="slidenum">
              <a:rPr lang="pl-PL" altLang="pl-PL"/>
              <a:pPr>
                <a:defRPr/>
              </a:pPr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23470618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94215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obrazu 3">
            <a:extLst>
              <a:ext uri="{FF2B5EF4-FFF2-40B4-BE49-F238E27FC236}">
                <a16:creationId xmlns:a16="http://schemas.microsoft.com/office/drawing/2014/main" id="{3906DDA5-EA52-4729-9843-3410A29120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lvl="0"/>
            <a:endParaRPr lang="pl-PL" noProof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EAF964F-DE69-4360-8D71-423CF5144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2230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6" name="Symbol zastępczy obrazu 5">
            <a:extLst>
              <a:ext uri="{FF2B5EF4-FFF2-40B4-BE49-F238E27FC236}">
                <a16:creationId xmlns:a16="http://schemas.microsoft.com/office/drawing/2014/main" id="{262B696D-7089-4A27-98DC-48500AA9F03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pPr lvl="0"/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6217034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_m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5">
            <a:extLst>
              <a:ext uri="{FF2B5EF4-FFF2-40B4-BE49-F238E27FC236}">
                <a16:creationId xmlns:a16="http://schemas.microsoft.com/office/drawing/2014/main" id="{C76DC124-3D5C-413E-B408-8FF6EBD067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t="11131" r="1102" b="82"/>
          <a:stretch>
            <a:fillRect/>
          </a:stretch>
        </p:blipFill>
        <p:spPr bwMode="auto">
          <a:xfrm>
            <a:off x="-31750" y="-17463"/>
            <a:ext cx="12263438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8479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2">
            <a:extLst>
              <a:ext uri="{FF2B5EF4-FFF2-40B4-BE49-F238E27FC236}">
                <a16:creationId xmlns:a16="http://schemas.microsoft.com/office/drawing/2014/main" id="{9A7AF9E9-9A22-4664-B2A4-29048FE478F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5154800"/>
            <a:ext cx="9144000" cy="5963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5990235"/>
            <a:ext cx="9144000" cy="51814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30455902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koncze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5">
            <a:extLst>
              <a:ext uri="{FF2B5EF4-FFF2-40B4-BE49-F238E27FC236}">
                <a16:creationId xmlns:a16="http://schemas.microsoft.com/office/drawing/2014/main" id="{463C4EBD-58A4-4477-9303-A4198A3171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t="11131" r="1102" b="82"/>
          <a:stretch>
            <a:fillRect/>
          </a:stretch>
        </p:blipFill>
        <p:spPr bwMode="auto">
          <a:xfrm>
            <a:off x="-31750" y="-17463"/>
            <a:ext cx="12263438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e tekstowe 16">
            <a:extLst>
              <a:ext uri="{FF2B5EF4-FFF2-40B4-BE49-F238E27FC236}">
                <a16:creationId xmlns:a16="http://schemas.microsoft.com/office/drawing/2014/main" id="{59289898-AC4E-465E-9063-CBC74F45490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04963" y="3136900"/>
            <a:ext cx="8982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ato"/>
              </a:defRPr>
            </a:lvl1pPr>
            <a:lvl2pPr marL="742950" indent="-285750">
              <a:defRPr>
                <a:solidFill>
                  <a:schemeClr val="tx1"/>
                </a:solidFill>
                <a:latin typeface="Lato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/>
              </a:defRPr>
            </a:lvl9pPr>
          </a:lstStyle>
          <a:p>
            <a:pPr algn="ctr" eaLnBrk="1" hangingPunct="1">
              <a:defRPr/>
            </a:pPr>
            <a:r>
              <a:rPr lang="pl-PL" altLang="pl-PL" sz="3200" dirty="0">
                <a:solidFill>
                  <a:schemeClr val="bg1"/>
                </a:solidFill>
                <a:latin typeface="Lato Black"/>
              </a:rPr>
              <a:t>Dziękujemy za uwagę!</a:t>
            </a:r>
          </a:p>
        </p:txBody>
      </p:sp>
    </p:spTree>
    <p:extLst>
      <p:ext uri="{BB962C8B-B14F-4D97-AF65-F5344CB8AC3E}">
        <p14:creationId xmlns:p14="http://schemas.microsoft.com/office/powerpoint/2010/main" val="1593513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2">
            <a:extLst>
              <a:ext uri="{FF2B5EF4-FFF2-40B4-BE49-F238E27FC236}">
                <a16:creationId xmlns:a16="http://schemas.microsoft.com/office/drawing/2014/main" id="{B66F1956-6DB7-45CD-808E-13CC31031B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3">
            <a:extLst>
              <a:ext uri="{FF2B5EF4-FFF2-40B4-BE49-F238E27FC236}">
                <a16:creationId xmlns:a16="http://schemas.microsoft.com/office/drawing/2014/main" id="{926CEAC5-5436-4D66-B816-43E5D71732B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5154800"/>
            <a:ext cx="9144000" cy="59633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5990235"/>
            <a:ext cx="9144000" cy="51814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2976922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a 31">
            <a:extLst>
              <a:ext uri="{FF2B5EF4-FFF2-40B4-BE49-F238E27FC236}">
                <a16:creationId xmlns:a16="http://schemas.microsoft.com/office/drawing/2014/main" id="{9025EA15-2102-4DD6-854B-303168DCFA4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1108088"/>
            <a:ext cx="10515600" cy="7366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992429"/>
            <a:ext cx="10515600" cy="418453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A4FC52B1-D7C6-4CD7-8136-0774A0CB8E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07375" y="6534150"/>
            <a:ext cx="3602038" cy="2508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tx1"/>
                </a:solidFill>
                <a:latin typeface="Lato" panose="020F0502020204030203" pitchFamily="34" charset="0"/>
              </a:defRPr>
            </a:lvl1pPr>
          </a:lstStyle>
          <a:p>
            <a:pPr>
              <a:defRPr/>
            </a:pPr>
            <a:fld id="{861896C1-46F5-43E0-8C03-05DA170AE66D}" type="slidenum">
              <a:rPr lang="pl-PL" altLang="pl-PL"/>
              <a:pPr>
                <a:defRPr/>
              </a:pPr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38303867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a 1">
            <a:extLst>
              <a:ext uri="{FF2B5EF4-FFF2-40B4-BE49-F238E27FC236}">
                <a16:creationId xmlns:a16="http://schemas.microsoft.com/office/drawing/2014/main" id="{CB311434-079F-4F00-8B49-601C89D327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1108088"/>
            <a:ext cx="10515600" cy="7366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992429"/>
            <a:ext cx="10515600" cy="418453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706A5316-1B3D-44D3-AFFB-964599A1D8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07375" y="6534150"/>
            <a:ext cx="3602038" cy="2508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tx1"/>
                </a:solidFill>
                <a:latin typeface="Lato" panose="020F0502020204030203" pitchFamily="34" charset="0"/>
              </a:defRPr>
            </a:lvl1pPr>
          </a:lstStyle>
          <a:p>
            <a:pPr>
              <a:defRPr/>
            </a:pPr>
            <a:fld id="{F443B7BC-BE36-45E0-94AF-E04761AAE9A5}" type="slidenum">
              <a:rPr lang="pl-PL" altLang="pl-PL"/>
              <a:pPr>
                <a:defRPr/>
              </a:pPr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39535648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a 1">
            <a:extLst>
              <a:ext uri="{FF2B5EF4-FFF2-40B4-BE49-F238E27FC236}">
                <a16:creationId xmlns:a16="http://schemas.microsoft.com/office/drawing/2014/main" id="{2F484297-E8BF-4242-A855-4DCE54BD52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1108088"/>
            <a:ext cx="10515600" cy="7366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992429"/>
            <a:ext cx="10515600" cy="418453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282584FB-3D01-46E6-A52B-A9EF0E75F0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07375" y="6534150"/>
            <a:ext cx="3602038" cy="2508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tx1"/>
                </a:solidFill>
                <a:latin typeface="Lato" panose="020F0502020204030203" pitchFamily="34" charset="0"/>
              </a:defRPr>
            </a:lvl1pPr>
          </a:lstStyle>
          <a:p>
            <a:pPr>
              <a:defRPr/>
            </a:pPr>
            <a:fld id="{8F7B7086-6EFB-4BCD-869C-EAF63B9B6CAE}" type="slidenum">
              <a:rPr lang="pl-PL" altLang="pl-PL"/>
              <a:pPr>
                <a:defRPr/>
              </a:pPr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10080452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2">
            <a:extLst>
              <a:ext uri="{FF2B5EF4-FFF2-40B4-BE49-F238E27FC236}">
                <a16:creationId xmlns:a16="http://schemas.microsoft.com/office/drawing/2014/main" id="{2361AB63-FB0E-4DBF-B032-3A07B0DD1E7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a 3">
            <a:extLst>
              <a:ext uri="{FF2B5EF4-FFF2-40B4-BE49-F238E27FC236}">
                <a16:creationId xmlns:a16="http://schemas.microsoft.com/office/drawing/2014/main" id="{B08105FF-F00F-4467-BD56-406335373F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1108088"/>
            <a:ext cx="10515600" cy="7366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992429"/>
            <a:ext cx="10515600" cy="418453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6223A67-02B7-4127-A314-743EA1A56E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07375" y="6534150"/>
            <a:ext cx="3602038" cy="2508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tx1"/>
                </a:solidFill>
                <a:latin typeface="Lato" panose="020F0502020204030203" pitchFamily="34" charset="0"/>
              </a:defRPr>
            </a:lvl1pPr>
          </a:lstStyle>
          <a:p>
            <a:pPr>
              <a:defRPr/>
            </a:pPr>
            <a:fld id="{5F0B561D-1B97-43AF-AF67-A12E7FA7F4B6}" type="slidenum">
              <a:rPr lang="pl-PL" altLang="pl-PL"/>
              <a:pPr>
                <a:defRPr/>
              </a:pPr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28104172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a 2">
            <a:extLst>
              <a:ext uri="{FF2B5EF4-FFF2-40B4-BE49-F238E27FC236}">
                <a16:creationId xmlns:a16="http://schemas.microsoft.com/office/drawing/2014/main" id="{CB46AD9C-119D-404D-984D-69B4B86871D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1108088"/>
            <a:ext cx="10515600" cy="7366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992429"/>
            <a:ext cx="10515600" cy="418453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C570474E-4621-45A9-8423-B391476EAE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07375" y="6534150"/>
            <a:ext cx="3602038" cy="2508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tx1"/>
                </a:solidFill>
                <a:latin typeface="Lato" panose="020F0502020204030203" pitchFamily="34" charset="0"/>
              </a:defRPr>
            </a:lvl1pPr>
          </a:lstStyle>
          <a:p>
            <a:pPr>
              <a:defRPr/>
            </a:pPr>
            <a:fld id="{B5A3DAF6-09E9-44D7-B237-EB3D6379BA00}" type="slidenum">
              <a:rPr lang="pl-PL" altLang="pl-PL"/>
              <a:pPr>
                <a:defRPr/>
              </a:pPr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39733720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a 1">
            <a:extLst>
              <a:ext uri="{FF2B5EF4-FFF2-40B4-BE49-F238E27FC236}">
                <a16:creationId xmlns:a16="http://schemas.microsoft.com/office/drawing/2014/main" id="{C539B808-4BE4-479B-94F9-352F9FF8CE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757F5EE8-3BC2-473B-93D3-9F214775EF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07375" y="6534150"/>
            <a:ext cx="3602038" cy="250825"/>
          </a:xfrm>
          <a:prstGeom prst="rect">
            <a:avLst/>
          </a:prstGeom>
        </p:spPr>
        <p:txBody>
          <a:bodyPr anchor="ctr"/>
          <a:lstStyle>
            <a:lvl1pPr algn="r">
              <a:defRPr>
                <a:solidFill>
                  <a:schemeClr val="tx1"/>
                </a:solidFill>
                <a:latin typeface="Lato" panose="020F0502020204030203" pitchFamily="34" charset="0"/>
              </a:defRPr>
            </a:lvl1pPr>
          </a:lstStyle>
          <a:p>
            <a:pPr>
              <a:defRPr/>
            </a:pPr>
            <a:fld id="{945EBCFD-8255-44F4-8D42-701893CC3295}" type="slidenum">
              <a:rPr lang="pl-PL" altLang="pl-PL"/>
              <a:pPr>
                <a:defRPr/>
              </a:pPr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1007586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571" r:id="rId1"/>
    <p:sldLayoutId id="2147484572" r:id="rId2"/>
    <p:sldLayoutId id="2147484573" r:id="rId3"/>
    <p:sldLayoutId id="2147484574" r:id="rId4"/>
    <p:sldLayoutId id="2147484575" r:id="rId5"/>
    <p:sldLayoutId id="2147484576" r:id="rId6"/>
    <p:sldLayoutId id="2147484577" r:id="rId7"/>
    <p:sldLayoutId id="2147484578" r:id="rId8"/>
    <p:sldLayoutId id="2147484579" r:id="rId9"/>
    <p:sldLayoutId id="2147484580" r:id="rId10"/>
    <p:sldLayoutId id="2147484581" r:id="rId11"/>
    <p:sldLayoutId id="2147484582" r:id="rId12"/>
    <p:sldLayoutId id="2147484583" r:id="rId13"/>
    <p:sldLayoutId id="2147484584" r:id="rId14"/>
    <p:sldLayoutId id="2147484585" r:id="rId15"/>
    <p:sldLayoutId id="2147484586" r:id="rId16"/>
    <p:sldLayoutId id="2147484570" r:id="rId17"/>
    <p:sldLayoutId id="2147484587" r:id="rId18"/>
    <p:sldLayoutId id="2147484588" r:id="rId19"/>
    <p:sldLayoutId id="2147484589" r:id="rId20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0063A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0063AF"/>
          </a:solidFill>
          <a:latin typeface="Lato Black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0063AF"/>
          </a:solidFill>
          <a:latin typeface="Lato Black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0063AF"/>
          </a:solidFill>
          <a:latin typeface="Lato Black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0063AF"/>
          </a:solidFill>
          <a:latin typeface="Lato Black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0063AF"/>
          </a:solidFill>
          <a:latin typeface="Lato Black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0063AF"/>
          </a:solidFill>
          <a:latin typeface="Lato Black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0063AF"/>
          </a:solidFill>
          <a:latin typeface="Lato Black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0063AF"/>
          </a:solidFill>
          <a:latin typeface="Lato Black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0063AF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0063AF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0063AF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0063AF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0063A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3.png"/><Relationship Id="rId4" Type="http://schemas.openxmlformats.org/officeDocument/2006/relationships/image" Target="../media/image3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4.jpeg"/><Relationship Id="rId7" Type="http://schemas.openxmlformats.org/officeDocument/2006/relationships/image" Target="../media/image2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.png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10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5" Type="http://schemas.openxmlformats.org/officeDocument/2006/relationships/image" Target="../media/image42.jp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.png"/><Relationship Id="rId5" Type="http://schemas.openxmlformats.org/officeDocument/2006/relationships/image" Target="../media/image45.jp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jpg"/><Relationship Id="rId5" Type="http://schemas.openxmlformats.org/officeDocument/2006/relationships/image" Target="../media/image29.pn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8.jpe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png"/><Relationship Id="rId5" Type="http://schemas.openxmlformats.org/officeDocument/2006/relationships/image" Target="../media/image18.png"/><Relationship Id="rId4" Type="http://schemas.openxmlformats.org/officeDocument/2006/relationships/image" Target="../media/image5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g"/><Relationship Id="rId7" Type="http://schemas.openxmlformats.org/officeDocument/2006/relationships/image" Target="../media/image29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image" Target="../media/image5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13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5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0.jpeg"/><Relationship Id="rId7" Type="http://schemas.openxmlformats.org/officeDocument/2006/relationships/image" Target="../media/image2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.png"/><Relationship Id="rId5" Type="http://schemas.openxmlformats.org/officeDocument/2006/relationships/image" Target="../media/image61.jpg"/><Relationship Id="rId4" Type="http://schemas.openxmlformats.org/officeDocument/2006/relationships/image" Target="../media/image1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7" Type="http://schemas.openxmlformats.org/officeDocument/2006/relationships/image" Target="../media/image2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.png"/><Relationship Id="rId5" Type="http://schemas.openxmlformats.org/officeDocument/2006/relationships/image" Target="../media/image29.pn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png"/><Relationship Id="rId5" Type="http://schemas.openxmlformats.org/officeDocument/2006/relationships/image" Target="../media/image29.png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13.png"/><Relationship Id="rId7" Type="http://schemas.openxmlformats.org/officeDocument/2006/relationships/image" Target="../media/image24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7.jpe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0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790FDE26-6F61-EEB5-8164-21B0E604A2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8"/>
          <a:stretch/>
        </p:blipFill>
        <p:spPr>
          <a:xfrm>
            <a:off x="0" y="-14145"/>
            <a:ext cx="4820649" cy="6872144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D47CE6F0-8D81-BDAD-C791-91E3EE0BF0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69" r="15055"/>
          <a:stretch/>
        </p:blipFill>
        <p:spPr>
          <a:xfrm>
            <a:off x="4906590" y="-48885"/>
            <a:ext cx="2962115" cy="690888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692E7056-5EA9-B298-0A5E-94551CEF8F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4" t="8729" r="25643"/>
          <a:stretch/>
        </p:blipFill>
        <p:spPr>
          <a:xfrm>
            <a:off x="7954645" y="3452442"/>
            <a:ext cx="4237355" cy="3405556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165D1D3C-600E-C48C-7B21-C25642728E90}"/>
              </a:ext>
            </a:extLst>
          </p:cNvPr>
          <p:cNvSpPr/>
          <p:nvPr/>
        </p:nvSpPr>
        <p:spPr>
          <a:xfrm>
            <a:off x="7954645" y="2"/>
            <a:ext cx="4237355" cy="3378958"/>
          </a:xfrm>
          <a:prstGeom prst="rect">
            <a:avLst/>
          </a:prstGeom>
          <a:solidFill>
            <a:srgbClr val="0E3C1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0E3C1F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26D7683-7736-AA43-1EDF-4CACCC307A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105089">
            <a:off x="8118888" y="-1199505"/>
            <a:ext cx="6225085" cy="353979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9B0D12A5-F6C4-5F43-C94C-514C4EA4753D}"/>
              </a:ext>
            </a:extLst>
          </p:cNvPr>
          <p:cNvSpPr txBox="1"/>
          <p:nvPr/>
        </p:nvSpPr>
        <p:spPr>
          <a:xfrm>
            <a:off x="4592188" y="1157196"/>
            <a:ext cx="72347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2800" b="1" dirty="0">
                <a:solidFill>
                  <a:schemeClr val="bg1"/>
                </a:solidFill>
              </a:rPr>
              <a:t>KRAKÓW </a:t>
            </a:r>
          </a:p>
          <a:p>
            <a:pPr algn="r"/>
            <a:r>
              <a:rPr lang="pl-PL" sz="2800" b="1" dirty="0">
                <a:solidFill>
                  <a:schemeClr val="bg1"/>
                </a:solidFill>
              </a:rPr>
              <a:t>SIĘ ZMIENIA </a:t>
            </a:r>
            <a:endParaRPr lang="pl-PL" sz="2800" dirty="0">
              <a:solidFill>
                <a:schemeClr val="bg1"/>
              </a:solidFill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0CF9D3D9-89AB-4C67-B60F-29D62135DD2D}"/>
              </a:ext>
            </a:extLst>
          </p:cNvPr>
          <p:cNvSpPr txBox="1"/>
          <p:nvPr/>
        </p:nvSpPr>
        <p:spPr>
          <a:xfrm>
            <a:off x="8128509" y="2072746"/>
            <a:ext cx="3698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000" dirty="0">
                <a:solidFill>
                  <a:srgbClr val="8ACE32"/>
                </a:solidFill>
              </a:rPr>
              <a:t>dostęp do </a:t>
            </a:r>
          </a:p>
          <a:p>
            <a:pPr algn="r"/>
            <a:r>
              <a:rPr lang="pl-PL" sz="2000" dirty="0">
                <a:solidFill>
                  <a:srgbClr val="8ACE32"/>
                </a:solidFill>
              </a:rPr>
              <a:t>terenów zieleni </a:t>
            </a:r>
          </a:p>
        </p:txBody>
      </p:sp>
    </p:spTree>
    <p:extLst>
      <p:ext uri="{BB962C8B-B14F-4D97-AF65-F5344CB8AC3E}">
        <p14:creationId xmlns:p14="http://schemas.microsoft.com/office/powerpoint/2010/main" val="4207172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Obraz 26">
            <a:extLst>
              <a:ext uri="{FF2B5EF4-FFF2-40B4-BE49-F238E27FC236}">
                <a16:creationId xmlns:a16="http://schemas.microsoft.com/office/drawing/2014/main" id="{7A76884E-9E0A-6DCE-6284-CB2450B56D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0" r="42690" b="2083"/>
          <a:stretch/>
        </p:blipFill>
        <p:spPr>
          <a:xfrm>
            <a:off x="559636" y="3171274"/>
            <a:ext cx="2915998" cy="3177275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41A1A25D-239A-4180-9905-69F78F732B20}"/>
              </a:ext>
            </a:extLst>
          </p:cNvPr>
          <p:cNvSpPr/>
          <p:nvPr/>
        </p:nvSpPr>
        <p:spPr>
          <a:xfrm>
            <a:off x="7954645" y="1"/>
            <a:ext cx="4293880" cy="6857999"/>
          </a:xfrm>
          <a:prstGeom prst="rect">
            <a:avLst/>
          </a:prstGeom>
          <a:solidFill>
            <a:srgbClr val="0E3C1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0E3C1F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9EAD623-4CAB-4850-8818-4A4C698F31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105089">
            <a:off x="8082794" y="-1091221"/>
            <a:ext cx="6225085" cy="353979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D17126E3-CCF1-4D64-907D-B62E9836448A}"/>
              </a:ext>
            </a:extLst>
          </p:cNvPr>
          <p:cNvSpPr txBox="1"/>
          <p:nvPr/>
        </p:nvSpPr>
        <p:spPr>
          <a:xfrm>
            <a:off x="4592188" y="1118639"/>
            <a:ext cx="72347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2800" b="1" dirty="0">
                <a:solidFill>
                  <a:schemeClr val="bg1"/>
                </a:solidFill>
              </a:rPr>
              <a:t>KRAKÓW </a:t>
            </a:r>
          </a:p>
          <a:p>
            <a:pPr algn="r"/>
            <a:r>
              <a:rPr lang="pl-PL" sz="2800" b="1" dirty="0">
                <a:solidFill>
                  <a:schemeClr val="bg1"/>
                </a:solidFill>
              </a:rPr>
              <a:t>SIĘ ZMIENIA </a:t>
            </a:r>
            <a:endParaRPr lang="pl-PL" sz="2800" dirty="0">
              <a:solidFill>
                <a:schemeClr val="bg1"/>
              </a:solidFill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F053517-2092-4F86-91F1-4D2F89A6CD00}"/>
              </a:ext>
            </a:extLst>
          </p:cNvPr>
          <p:cNvSpPr txBox="1"/>
          <p:nvPr/>
        </p:nvSpPr>
        <p:spPr>
          <a:xfrm>
            <a:off x="8646343" y="2026655"/>
            <a:ext cx="31806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000" dirty="0">
                <a:solidFill>
                  <a:srgbClr val="8ACE32"/>
                </a:solidFill>
              </a:rPr>
              <a:t>parki kieszonkowe 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BE0A9604-967B-B934-6085-2BEC99CD56FB}"/>
              </a:ext>
            </a:extLst>
          </p:cNvPr>
          <p:cNvSpPr txBox="1"/>
          <p:nvPr/>
        </p:nvSpPr>
        <p:spPr>
          <a:xfrm>
            <a:off x="8400760" y="4235590"/>
            <a:ext cx="3426196" cy="2162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Nagrody: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EUGIC2019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2019 </a:t>
            </a:r>
            <a:r>
              <a:rPr lang="pl-PL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Towarzystwo Urbanistów Polskich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2019 Euro-China </a:t>
            </a:r>
            <a:r>
              <a:rPr lang="pl-PL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Green&amp;Smart</a:t>
            </a:r>
            <a:r>
              <a:rPr lang="pl-PL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City </a:t>
            </a:r>
            <a:r>
              <a:rPr lang="pl-PL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Awards</a:t>
            </a:r>
            <a:r>
              <a:rPr lang="pl-PL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(Green Urban Design) </a:t>
            </a:r>
            <a:endParaRPr lang="pl-PL" sz="2000" dirty="0">
              <a:solidFill>
                <a:schemeClr val="bg1"/>
              </a:solidFill>
            </a:endParaRP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E8FB866E-1AEB-FDED-0284-FCECA6E4B8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98" r="509" b="-11010"/>
          <a:stretch/>
        </p:blipFill>
        <p:spPr>
          <a:xfrm>
            <a:off x="490635" y="1151575"/>
            <a:ext cx="2990201" cy="2157109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04617EC9-2775-E40C-C6F9-3379A8DB266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625" y="628923"/>
            <a:ext cx="4352945" cy="5797538"/>
          </a:xfrm>
          <a:prstGeom prst="rect">
            <a:avLst/>
          </a:prstGeom>
        </p:spPr>
      </p:pic>
      <p:sp>
        <p:nvSpPr>
          <p:cNvPr id="24" name="Prostokąt 23">
            <a:extLst>
              <a:ext uri="{FF2B5EF4-FFF2-40B4-BE49-F238E27FC236}">
                <a16:creationId xmlns:a16="http://schemas.microsoft.com/office/drawing/2014/main" id="{B8A16D78-C3CC-5FC8-B416-F53B59908DD9}"/>
              </a:ext>
            </a:extLst>
          </p:cNvPr>
          <p:cNvSpPr/>
          <p:nvPr/>
        </p:nvSpPr>
        <p:spPr>
          <a:xfrm>
            <a:off x="545846" y="3099872"/>
            <a:ext cx="7301723" cy="71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4" name="Obraz 33">
            <a:extLst>
              <a:ext uri="{FF2B5EF4-FFF2-40B4-BE49-F238E27FC236}">
                <a16:creationId xmlns:a16="http://schemas.microsoft.com/office/drawing/2014/main" id="{8CEA16BB-5FA5-5E05-219C-924BC5D6B5E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14"/>
          <a:stretch/>
        </p:blipFill>
        <p:spPr>
          <a:xfrm>
            <a:off x="7036897" y="562260"/>
            <a:ext cx="3180613" cy="4687262"/>
          </a:xfrm>
          <a:prstGeom prst="rect">
            <a:avLst/>
          </a:prstGeom>
        </p:spPr>
      </p:pic>
      <p:pic>
        <p:nvPicPr>
          <p:cNvPr id="36" name="Obraz 35">
            <a:extLst>
              <a:ext uri="{FF2B5EF4-FFF2-40B4-BE49-F238E27FC236}">
                <a16:creationId xmlns:a16="http://schemas.microsoft.com/office/drawing/2014/main" id="{3ABEE0BF-2B0C-25CA-5C51-1F66049B837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3"/>
          <a:stretch/>
        </p:blipFill>
        <p:spPr>
          <a:xfrm>
            <a:off x="6231698" y="888323"/>
            <a:ext cx="7971623" cy="668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152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7C7A6A44-55FC-4F9A-BABB-76490B6BEF8C}"/>
              </a:ext>
            </a:extLst>
          </p:cNvPr>
          <p:cNvSpPr/>
          <p:nvPr/>
        </p:nvSpPr>
        <p:spPr>
          <a:xfrm>
            <a:off x="7954645" y="1"/>
            <a:ext cx="4293880" cy="6857999"/>
          </a:xfrm>
          <a:prstGeom prst="rect">
            <a:avLst/>
          </a:prstGeom>
          <a:solidFill>
            <a:srgbClr val="0E3C1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0E3C1F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5472283-52C4-4DDA-8208-A46BA04FE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105089">
            <a:off x="8082794" y="-1091221"/>
            <a:ext cx="6225085" cy="353979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B6BCEC75-83A7-4AC5-9411-87E885B872FE}"/>
              </a:ext>
            </a:extLst>
          </p:cNvPr>
          <p:cNvSpPr txBox="1"/>
          <p:nvPr/>
        </p:nvSpPr>
        <p:spPr>
          <a:xfrm>
            <a:off x="4592188" y="1118639"/>
            <a:ext cx="72347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2800" b="1" dirty="0">
                <a:solidFill>
                  <a:schemeClr val="bg1"/>
                </a:solidFill>
              </a:rPr>
              <a:t>KRAKÓW </a:t>
            </a:r>
          </a:p>
          <a:p>
            <a:pPr algn="r"/>
            <a:r>
              <a:rPr lang="pl-PL" sz="2800" b="1" dirty="0">
                <a:solidFill>
                  <a:schemeClr val="bg1"/>
                </a:solidFill>
              </a:rPr>
              <a:t>SIĘ ZMIENIA </a:t>
            </a:r>
            <a:endParaRPr lang="pl-PL" sz="2800" dirty="0">
              <a:solidFill>
                <a:schemeClr val="bg1"/>
              </a:solidFill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2D9FAF71-164D-EF45-0576-142ACB1BD9DB}"/>
              </a:ext>
            </a:extLst>
          </p:cNvPr>
          <p:cNvSpPr txBox="1"/>
          <p:nvPr/>
        </p:nvSpPr>
        <p:spPr>
          <a:xfrm>
            <a:off x="8128509" y="1985247"/>
            <a:ext cx="36984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000" dirty="0">
                <a:solidFill>
                  <a:srgbClr val="8ACE32"/>
                </a:solidFill>
              </a:rPr>
              <a:t>parki leśne</a:t>
            </a:r>
          </a:p>
          <a:p>
            <a:pPr algn="r"/>
            <a:r>
              <a:rPr lang="pl-PL" sz="2000" dirty="0">
                <a:solidFill>
                  <a:srgbClr val="8ACE32"/>
                </a:solidFill>
              </a:rPr>
              <a:t>lasy kieszonkowe</a:t>
            </a:r>
          </a:p>
          <a:p>
            <a:pPr algn="r"/>
            <a:r>
              <a:rPr lang="pl-PL" sz="2000" dirty="0">
                <a:solidFill>
                  <a:srgbClr val="8ACE32"/>
                </a:solidFill>
              </a:rPr>
              <a:t>parki krakowian</a:t>
            </a:r>
          </a:p>
          <a:p>
            <a:pPr algn="r"/>
            <a:r>
              <a:rPr lang="pl-PL" sz="2000" dirty="0">
                <a:solidFill>
                  <a:srgbClr val="8ACE32"/>
                </a:solidFill>
              </a:rPr>
              <a:t>   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11C6AB11-A818-4878-73A5-D57F9780B7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05" y="951692"/>
            <a:ext cx="7498227" cy="5333612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2A62D467-B1D8-8A98-CCAB-2D46CD5C88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078" y="3618498"/>
            <a:ext cx="3627878" cy="241858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E5BE35F8-BE7F-B471-AB66-AECD009C3BC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3"/>
          <a:stretch/>
        </p:blipFill>
        <p:spPr>
          <a:xfrm>
            <a:off x="6231698" y="888323"/>
            <a:ext cx="7971623" cy="6685103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9DE55B3C-4A7A-E6B1-51E4-9D0D3689C3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14"/>
          <a:stretch/>
        </p:blipFill>
        <p:spPr>
          <a:xfrm>
            <a:off x="7036897" y="562260"/>
            <a:ext cx="3180613" cy="468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7726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7C7A6A44-55FC-4F9A-BABB-76490B6BEF8C}"/>
              </a:ext>
            </a:extLst>
          </p:cNvPr>
          <p:cNvSpPr/>
          <p:nvPr/>
        </p:nvSpPr>
        <p:spPr>
          <a:xfrm>
            <a:off x="7954645" y="1"/>
            <a:ext cx="4293880" cy="6857999"/>
          </a:xfrm>
          <a:prstGeom prst="rect">
            <a:avLst/>
          </a:prstGeom>
          <a:solidFill>
            <a:srgbClr val="0E3C1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0E3C1F"/>
              </a:solidFill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E3F007D5-FF7B-407D-4248-72AC9B7888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3"/>
          <a:stretch/>
        </p:blipFill>
        <p:spPr>
          <a:xfrm>
            <a:off x="6231698" y="888323"/>
            <a:ext cx="7971623" cy="668510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C5472283-52C4-4DDA-8208-A46BA04FE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105089">
            <a:off x="8082794" y="-1091221"/>
            <a:ext cx="6225085" cy="353979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B6BCEC75-83A7-4AC5-9411-87E885B872FE}"/>
              </a:ext>
            </a:extLst>
          </p:cNvPr>
          <p:cNvSpPr txBox="1"/>
          <p:nvPr/>
        </p:nvSpPr>
        <p:spPr>
          <a:xfrm>
            <a:off x="4592188" y="1118639"/>
            <a:ext cx="72347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2800" b="1" dirty="0">
                <a:solidFill>
                  <a:schemeClr val="bg1"/>
                </a:solidFill>
              </a:rPr>
              <a:t>KRAKÓW </a:t>
            </a:r>
          </a:p>
          <a:p>
            <a:pPr algn="r"/>
            <a:r>
              <a:rPr lang="pl-PL" sz="2800" b="1" dirty="0">
                <a:solidFill>
                  <a:schemeClr val="bg1"/>
                </a:solidFill>
              </a:rPr>
              <a:t>SIĘ ZMIENIA </a:t>
            </a:r>
            <a:endParaRPr lang="pl-PL" sz="2800" dirty="0">
              <a:solidFill>
                <a:schemeClr val="bg1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875F993-DC08-87B6-EBBB-474C3FF580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92" y="1882520"/>
            <a:ext cx="7493854" cy="4841583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2D9FAF71-164D-EF45-0576-142ACB1BD9DB}"/>
              </a:ext>
            </a:extLst>
          </p:cNvPr>
          <p:cNvSpPr txBox="1"/>
          <p:nvPr/>
        </p:nvSpPr>
        <p:spPr>
          <a:xfrm>
            <a:off x="8128509" y="1985247"/>
            <a:ext cx="3698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000" dirty="0">
                <a:solidFill>
                  <a:srgbClr val="8ACE32"/>
                </a:solidFill>
              </a:rPr>
              <a:t>Zielony Pierścień </a:t>
            </a:r>
          </a:p>
          <a:p>
            <a:pPr algn="r"/>
            <a:r>
              <a:rPr lang="pl-PL" sz="2000" dirty="0">
                <a:solidFill>
                  <a:srgbClr val="8ACE32"/>
                </a:solidFill>
              </a:rPr>
              <a:t>Podgórza 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F0ACB39A-3573-BE02-54A8-1D20F96EDF3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1"/>
          <a:stretch/>
        </p:blipFill>
        <p:spPr>
          <a:xfrm>
            <a:off x="2693773" y="667260"/>
            <a:ext cx="5260872" cy="1070611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BB1EA70C-103A-D531-D989-BECA5A728057}"/>
              </a:ext>
            </a:extLst>
          </p:cNvPr>
          <p:cNvSpPr txBox="1"/>
          <p:nvPr/>
        </p:nvSpPr>
        <p:spPr>
          <a:xfrm>
            <a:off x="6694043" y="5169613"/>
            <a:ext cx="513291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600" dirty="0">
                <a:solidFill>
                  <a:schemeClr val="bg1"/>
                </a:solidFill>
              </a:rPr>
              <a:t>Program  wyborczy </a:t>
            </a:r>
          </a:p>
          <a:p>
            <a:pPr algn="r"/>
            <a:r>
              <a:rPr lang="pl-PL" sz="1600" dirty="0">
                <a:solidFill>
                  <a:schemeClr val="bg1"/>
                </a:solidFill>
              </a:rPr>
              <a:t>Prezydenta Jacka Majchrowskiego:</a:t>
            </a:r>
          </a:p>
          <a:p>
            <a:pPr algn="r"/>
            <a:r>
              <a:rPr lang="pl-PL" sz="1600" dirty="0">
                <a:solidFill>
                  <a:schemeClr val="bg1"/>
                </a:solidFill>
              </a:rPr>
              <a:t>Nowe Plany Podgórskie </a:t>
            </a:r>
          </a:p>
          <a:p>
            <a:pPr algn="r"/>
            <a:r>
              <a:rPr lang="pl-PL" sz="2000" dirty="0">
                <a:solidFill>
                  <a:srgbClr val="8ACE32"/>
                </a:solidFill>
              </a:rPr>
              <a:t> 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FACFF718-395E-B2AC-8772-2C10E062D42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14"/>
          <a:stretch/>
        </p:blipFill>
        <p:spPr>
          <a:xfrm>
            <a:off x="7036897" y="562260"/>
            <a:ext cx="3180613" cy="468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0173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Obraz 23">
            <a:extLst>
              <a:ext uri="{FF2B5EF4-FFF2-40B4-BE49-F238E27FC236}">
                <a16:creationId xmlns:a16="http://schemas.microsoft.com/office/drawing/2014/main" id="{5D9AB056-FFEB-40BD-BE9D-5DA4FBE918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016"/>
            <a:ext cx="7951523" cy="4472732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7C7A6A44-55FC-4F9A-BABB-76490B6BEF8C}"/>
              </a:ext>
            </a:extLst>
          </p:cNvPr>
          <p:cNvSpPr/>
          <p:nvPr/>
        </p:nvSpPr>
        <p:spPr>
          <a:xfrm>
            <a:off x="7954645" y="1"/>
            <a:ext cx="4293880" cy="6857999"/>
          </a:xfrm>
          <a:prstGeom prst="rect">
            <a:avLst/>
          </a:prstGeom>
          <a:solidFill>
            <a:srgbClr val="0E3C1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0E3C1F"/>
              </a:solidFill>
            </a:endParaRP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745128D1-77A8-E83D-FC89-90BF2618A2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464" t="-3911" r="-2657" b="12364"/>
          <a:stretch/>
        </p:blipFill>
        <p:spPr>
          <a:xfrm rot="5400000">
            <a:off x="8470024" y="3254322"/>
            <a:ext cx="3786013" cy="298127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C5472283-52C4-4DDA-8208-A46BA04FEB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105089">
            <a:off x="8082794" y="-1091221"/>
            <a:ext cx="6225085" cy="353979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B6BCEC75-83A7-4AC5-9411-87E885B872FE}"/>
              </a:ext>
            </a:extLst>
          </p:cNvPr>
          <p:cNvSpPr txBox="1"/>
          <p:nvPr/>
        </p:nvSpPr>
        <p:spPr>
          <a:xfrm>
            <a:off x="4592188" y="1118639"/>
            <a:ext cx="72347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2800" b="1" dirty="0">
                <a:solidFill>
                  <a:schemeClr val="bg1"/>
                </a:solidFill>
              </a:rPr>
              <a:t>KRAKÓW </a:t>
            </a:r>
          </a:p>
          <a:p>
            <a:pPr algn="r"/>
            <a:r>
              <a:rPr lang="pl-PL" sz="2800" b="1" dirty="0">
                <a:solidFill>
                  <a:schemeClr val="bg1"/>
                </a:solidFill>
              </a:rPr>
              <a:t>SIĘ ZMIENIA </a:t>
            </a:r>
            <a:endParaRPr lang="pl-PL" sz="2800" dirty="0">
              <a:solidFill>
                <a:schemeClr val="bg1"/>
              </a:solidFill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2D9FAF71-164D-EF45-0576-142ACB1BD9DB}"/>
              </a:ext>
            </a:extLst>
          </p:cNvPr>
          <p:cNvSpPr txBox="1"/>
          <p:nvPr/>
        </p:nvSpPr>
        <p:spPr>
          <a:xfrm>
            <a:off x="8128509" y="1985247"/>
            <a:ext cx="3698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000" dirty="0">
                <a:solidFill>
                  <a:srgbClr val="8ACE32"/>
                </a:solidFill>
              </a:rPr>
              <a:t>park pod estakadą 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FACFF718-395E-B2AC-8772-2C10E062D42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14"/>
          <a:stretch/>
        </p:blipFill>
        <p:spPr>
          <a:xfrm>
            <a:off x="7036897" y="562260"/>
            <a:ext cx="3180613" cy="468726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03A262A-8401-F6DA-7B9B-EC3B726F77F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" t="47569" r="1649" b="27213"/>
          <a:stretch/>
        </p:blipFill>
        <p:spPr>
          <a:xfrm>
            <a:off x="0" y="4298651"/>
            <a:ext cx="7954645" cy="2574185"/>
          </a:xfrm>
          <a:prstGeom prst="rect">
            <a:avLst/>
          </a:prstGeom>
        </p:spPr>
      </p:pic>
      <p:sp>
        <p:nvSpPr>
          <p:cNvPr id="17" name="Prostokąt 16">
            <a:extLst>
              <a:ext uri="{FF2B5EF4-FFF2-40B4-BE49-F238E27FC236}">
                <a16:creationId xmlns:a16="http://schemas.microsoft.com/office/drawing/2014/main" id="{08FDAA37-06EA-C04D-4453-ACE559E51745}"/>
              </a:ext>
            </a:extLst>
          </p:cNvPr>
          <p:cNvSpPr/>
          <p:nvPr/>
        </p:nvSpPr>
        <p:spPr>
          <a:xfrm rot="5400000">
            <a:off x="1093013" y="6019846"/>
            <a:ext cx="13637327" cy="85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6F433668-D91D-A7E0-8C84-C82EAC2D0160}"/>
              </a:ext>
            </a:extLst>
          </p:cNvPr>
          <p:cNvSpPr/>
          <p:nvPr/>
        </p:nvSpPr>
        <p:spPr>
          <a:xfrm>
            <a:off x="1239253" y="4298650"/>
            <a:ext cx="2033336" cy="441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91C90E7D-D2A2-AE53-1218-E75313CDFE3B}"/>
              </a:ext>
            </a:extLst>
          </p:cNvPr>
          <p:cNvSpPr/>
          <p:nvPr/>
        </p:nvSpPr>
        <p:spPr>
          <a:xfrm>
            <a:off x="-5693517" y="4298649"/>
            <a:ext cx="13637327" cy="85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0C6A646D-1A9D-5D97-F30F-C92F184A5629}"/>
              </a:ext>
            </a:extLst>
          </p:cNvPr>
          <p:cNvSpPr txBox="1"/>
          <p:nvPr/>
        </p:nvSpPr>
        <p:spPr>
          <a:xfrm>
            <a:off x="1259948" y="3050638"/>
            <a:ext cx="513291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b="1" dirty="0">
                <a:solidFill>
                  <a:schemeClr val="bg1"/>
                </a:solidFill>
              </a:rPr>
              <a:t>KAŻDA </a:t>
            </a:r>
          </a:p>
          <a:p>
            <a:r>
              <a:rPr lang="pl-PL" sz="2600" b="1" dirty="0">
                <a:solidFill>
                  <a:schemeClr val="bg1"/>
                </a:solidFill>
              </a:rPr>
              <a:t>PRZESTRZEŃ</a:t>
            </a:r>
          </a:p>
          <a:p>
            <a:r>
              <a:rPr lang="pl-PL" sz="2600" b="1" dirty="0">
                <a:solidFill>
                  <a:schemeClr val="bg1"/>
                </a:solidFill>
              </a:rPr>
              <a:t>MA </a:t>
            </a:r>
          </a:p>
          <a:p>
            <a:r>
              <a:rPr lang="pl-PL" sz="2600" b="1" dirty="0">
                <a:solidFill>
                  <a:srgbClr val="0E3C1F"/>
                </a:solidFill>
              </a:rPr>
              <a:t>ZNACZENIE</a:t>
            </a:r>
          </a:p>
        </p:txBody>
      </p:sp>
    </p:spTree>
    <p:extLst>
      <p:ext uri="{BB962C8B-B14F-4D97-AF65-F5344CB8AC3E}">
        <p14:creationId xmlns:p14="http://schemas.microsoft.com/office/powerpoint/2010/main" val="31350569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">
            <a:extLst>
              <a:ext uri="{FF2B5EF4-FFF2-40B4-BE49-F238E27FC236}">
                <a16:creationId xmlns:a16="http://schemas.microsoft.com/office/drawing/2014/main" id="{A4918722-231B-4B73-BC4B-7D4FB0CF6202}"/>
              </a:ext>
            </a:extLst>
          </p:cNvPr>
          <p:cNvSpPr txBox="1"/>
          <p:nvPr/>
        </p:nvSpPr>
        <p:spPr>
          <a:xfrm>
            <a:off x="256794" y="5814588"/>
            <a:ext cx="47309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2023 </a:t>
            </a:r>
            <a:r>
              <a:rPr lang="en-GB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reimagining railway stations as parks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8F6812BA-F6A0-4B29-9454-B9E097F8D0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06" r="1259" b="4767"/>
          <a:stretch/>
        </p:blipFill>
        <p:spPr>
          <a:xfrm>
            <a:off x="0" y="0"/>
            <a:ext cx="12248525" cy="6858000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AA8A8562-5C5E-472E-8D32-DBAB9EABA068}"/>
              </a:ext>
            </a:extLst>
          </p:cNvPr>
          <p:cNvSpPr txBox="1"/>
          <p:nvPr/>
        </p:nvSpPr>
        <p:spPr>
          <a:xfrm>
            <a:off x="-3053735" y="5468761"/>
            <a:ext cx="98847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dirty="0">
                <a:solidFill>
                  <a:schemeClr val="bg1"/>
                </a:solidFill>
                <a:latin typeface="Bebas Neue Bold" panose="020B0606020202050201" pitchFamily="34" charset="-18"/>
                <a:cs typeface="Adobe Devanagari" panose="02040503050201020203" pitchFamily="18" charset="0"/>
              </a:rPr>
              <a:t>Wisła Łączy </a:t>
            </a:r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C5EB259E-BB47-440C-A608-AE6B81DAD8FA}"/>
              </a:ext>
            </a:extLst>
          </p:cNvPr>
          <p:cNvSpPr txBox="1">
            <a:spLocks/>
          </p:cNvSpPr>
          <p:nvPr/>
        </p:nvSpPr>
        <p:spPr>
          <a:xfrm>
            <a:off x="10836532" y="5816458"/>
            <a:ext cx="2710935" cy="623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800" dirty="0">
                <a:solidFill>
                  <a:srgbClr val="F1F1F1"/>
                </a:solidFill>
                <a:latin typeface="Polly" panose="00000500000000000000" pitchFamily="2" charset="-18"/>
                <a:ea typeface="Tahoma" panose="020B0604030504040204" pitchFamily="34" charset="0"/>
                <a:cs typeface="Tahoma" panose="020B0604030504040204" pitchFamily="34" charset="0"/>
              </a:rPr>
              <a:t>PHOTO| Łukasz Cioch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F7B569AD-F987-4CD3-B7C6-D8DEA36468E0}"/>
              </a:ext>
            </a:extLst>
          </p:cNvPr>
          <p:cNvSpPr/>
          <p:nvPr/>
        </p:nvSpPr>
        <p:spPr>
          <a:xfrm>
            <a:off x="7954645" y="1"/>
            <a:ext cx="4293880" cy="6857999"/>
          </a:xfrm>
          <a:prstGeom prst="rect">
            <a:avLst/>
          </a:prstGeom>
          <a:solidFill>
            <a:srgbClr val="0E3C1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0E3C1F"/>
              </a:solidFill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9F8DAD38-8167-428E-A05D-883D0F8218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105089">
            <a:off x="8082794" y="-1091221"/>
            <a:ext cx="6225085" cy="3539794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9B4140BF-5C4E-4D65-889E-5AFC8CCE1366}"/>
              </a:ext>
            </a:extLst>
          </p:cNvPr>
          <p:cNvSpPr txBox="1"/>
          <p:nvPr/>
        </p:nvSpPr>
        <p:spPr>
          <a:xfrm>
            <a:off x="4592188" y="1118639"/>
            <a:ext cx="72347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2800" b="1" dirty="0">
                <a:solidFill>
                  <a:schemeClr val="bg1"/>
                </a:solidFill>
              </a:rPr>
              <a:t>KRAKÓW </a:t>
            </a:r>
          </a:p>
          <a:p>
            <a:pPr algn="r"/>
            <a:r>
              <a:rPr lang="pl-PL" sz="2800" b="1" dirty="0">
                <a:solidFill>
                  <a:schemeClr val="bg1"/>
                </a:solidFill>
              </a:rPr>
              <a:t>SIĘ ZMIENIA </a:t>
            </a:r>
            <a:endParaRPr lang="pl-PL" sz="2800" dirty="0">
              <a:solidFill>
                <a:schemeClr val="bg1"/>
              </a:solidFill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F90D4696-DEEB-2BD9-2FC0-56F873ADE0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14"/>
          <a:stretch/>
        </p:blipFill>
        <p:spPr>
          <a:xfrm>
            <a:off x="7036897" y="562260"/>
            <a:ext cx="3180613" cy="4687262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3D8BB893-6C5E-80DD-BB7A-B6EB7AE1A9FB}"/>
              </a:ext>
            </a:extLst>
          </p:cNvPr>
          <p:cNvSpPr txBox="1"/>
          <p:nvPr/>
        </p:nvSpPr>
        <p:spPr>
          <a:xfrm>
            <a:off x="8128509" y="1985247"/>
            <a:ext cx="3698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000" dirty="0">
                <a:solidFill>
                  <a:srgbClr val="8ACE32"/>
                </a:solidFill>
              </a:rPr>
              <a:t>parki rzeczne 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FF454D20-9E73-3401-B4DC-E87335F26A4C}"/>
              </a:ext>
            </a:extLst>
          </p:cNvPr>
          <p:cNvSpPr txBox="1"/>
          <p:nvPr/>
        </p:nvSpPr>
        <p:spPr>
          <a:xfrm>
            <a:off x="-2214855" y="6226450"/>
            <a:ext cx="36984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000" dirty="0">
                <a:solidFill>
                  <a:schemeClr val="bg1"/>
                </a:solidFill>
              </a:rPr>
              <a:t>Fot. Łukasz Cioch 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980866B3-BB48-0E96-7D5D-5E61B5CBB3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424" y="2643066"/>
            <a:ext cx="2793821" cy="3725094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6CA8C984-6FFD-E47F-B268-B1E93CCE1B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3"/>
          <a:stretch/>
        </p:blipFill>
        <p:spPr>
          <a:xfrm>
            <a:off x="6231698" y="847380"/>
            <a:ext cx="7971623" cy="668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746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>
            <a:extLst>
              <a:ext uri="{FF2B5EF4-FFF2-40B4-BE49-F238E27FC236}">
                <a16:creationId xmlns:a16="http://schemas.microsoft.com/office/drawing/2014/main" id="{3221B0D9-F44B-850F-7AC4-850661635351}"/>
              </a:ext>
            </a:extLst>
          </p:cNvPr>
          <p:cNvSpPr/>
          <p:nvPr/>
        </p:nvSpPr>
        <p:spPr>
          <a:xfrm>
            <a:off x="3442068" y="400774"/>
            <a:ext cx="7598971" cy="6023637"/>
          </a:xfrm>
          <a:prstGeom prst="rect">
            <a:avLst/>
          </a:prstGeom>
          <a:noFill/>
          <a:ln w="28575">
            <a:solidFill>
              <a:srgbClr val="0E3C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9C3AEA47-147F-F033-4815-84D55D347BCE}"/>
              </a:ext>
            </a:extLst>
          </p:cNvPr>
          <p:cNvSpPr/>
          <p:nvPr/>
        </p:nvSpPr>
        <p:spPr>
          <a:xfrm>
            <a:off x="7954645" y="1"/>
            <a:ext cx="4293880" cy="6857999"/>
          </a:xfrm>
          <a:prstGeom prst="rect">
            <a:avLst/>
          </a:prstGeom>
          <a:solidFill>
            <a:srgbClr val="0E3C1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0E3C1F"/>
              </a:solidFill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79BECBCC-268C-6BCA-D0E9-B9CEFA1BC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105089">
            <a:off x="8082794" y="-1091221"/>
            <a:ext cx="6225085" cy="3539794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7374A42E-C744-5AA2-0AF2-9BF540F9F2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3"/>
          <a:stretch/>
        </p:blipFill>
        <p:spPr>
          <a:xfrm>
            <a:off x="6231698" y="833837"/>
            <a:ext cx="7971623" cy="668510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5EA6BB4-FC1C-7F51-5D0B-D9230A6EF4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1"/>
          <a:stretch/>
        </p:blipFill>
        <p:spPr>
          <a:xfrm>
            <a:off x="3442068" y="400773"/>
            <a:ext cx="4444781" cy="6023638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C4479732-1174-AC34-6805-9BA77D1B5134}"/>
              </a:ext>
            </a:extLst>
          </p:cNvPr>
          <p:cNvSpPr txBox="1"/>
          <p:nvPr/>
        </p:nvSpPr>
        <p:spPr>
          <a:xfrm>
            <a:off x="4592188" y="1118639"/>
            <a:ext cx="72347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2800" b="1" dirty="0">
                <a:solidFill>
                  <a:schemeClr val="bg1"/>
                </a:solidFill>
              </a:rPr>
              <a:t>KRAKÓW </a:t>
            </a:r>
          </a:p>
          <a:p>
            <a:pPr algn="r"/>
            <a:r>
              <a:rPr lang="pl-PL" sz="2800" b="1" dirty="0">
                <a:solidFill>
                  <a:schemeClr val="bg1"/>
                </a:solidFill>
              </a:rPr>
              <a:t>SIĘ ZMIENIA </a:t>
            </a:r>
            <a:endParaRPr lang="pl-PL" sz="2800" dirty="0">
              <a:solidFill>
                <a:schemeClr val="bg1"/>
              </a:solidFill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C0EFBFCB-323B-D600-504C-BD031741DA5A}"/>
              </a:ext>
            </a:extLst>
          </p:cNvPr>
          <p:cNvSpPr txBox="1"/>
          <p:nvPr/>
        </p:nvSpPr>
        <p:spPr>
          <a:xfrm>
            <a:off x="8128509" y="1985247"/>
            <a:ext cx="3698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000" dirty="0">
                <a:solidFill>
                  <a:srgbClr val="8ACE32"/>
                </a:solidFill>
              </a:rPr>
              <a:t>parki rzeczne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3DD178F-23C7-29D9-6A35-4929EBEEB5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14"/>
          <a:stretch/>
        </p:blipFill>
        <p:spPr>
          <a:xfrm>
            <a:off x="7036897" y="562260"/>
            <a:ext cx="3180613" cy="4687262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A2C0B97-E805-7175-6554-D5655AE6058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65" b="53179"/>
          <a:stretch/>
        </p:blipFill>
        <p:spPr>
          <a:xfrm>
            <a:off x="0" y="400773"/>
            <a:ext cx="3291105" cy="5697575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C144E0B8-FC46-0264-1338-6F7E0014AC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1" t="28304" r="1578" b="53331"/>
          <a:stretch/>
        </p:blipFill>
        <p:spPr>
          <a:xfrm>
            <a:off x="1890729" y="8275739"/>
            <a:ext cx="3872311" cy="1882561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5EB2CD3C-2656-4AB0-696B-04F86BDEBF4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67" t="25125"/>
          <a:stretch/>
        </p:blipFill>
        <p:spPr>
          <a:xfrm>
            <a:off x="7692466" y="3358997"/>
            <a:ext cx="4259108" cy="333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2051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D934BB33-4212-516D-F6A4-ACB9E61F20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298"/>
          <a:stretch/>
        </p:blipFill>
        <p:spPr>
          <a:xfrm>
            <a:off x="0" y="-13948"/>
            <a:ext cx="7921061" cy="6885896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5C07D506-DAC1-CD4A-9B98-56F9200C09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2" t="-236" r="1728" b="4250"/>
          <a:stretch/>
        </p:blipFill>
        <p:spPr>
          <a:xfrm>
            <a:off x="852922" y="1118639"/>
            <a:ext cx="6566075" cy="4967302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C41A434A-2610-E502-9F2F-54034C8BD5B0}"/>
              </a:ext>
            </a:extLst>
          </p:cNvPr>
          <p:cNvSpPr/>
          <p:nvPr/>
        </p:nvSpPr>
        <p:spPr>
          <a:xfrm>
            <a:off x="7954645" y="1"/>
            <a:ext cx="4293880" cy="6857999"/>
          </a:xfrm>
          <a:prstGeom prst="rect">
            <a:avLst/>
          </a:prstGeom>
          <a:solidFill>
            <a:srgbClr val="0E3C1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B309006-2C34-5980-E5E8-DFB0D09C31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105089">
            <a:off x="8082794" y="-1091221"/>
            <a:ext cx="6225085" cy="3539794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8C70C07A-E6E7-5CB4-AB19-47CB13361A28}"/>
              </a:ext>
            </a:extLst>
          </p:cNvPr>
          <p:cNvSpPr txBox="1"/>
          <p:nvPr/>
        </p:nvSpPr>
        <p:spPr>
          <a:xfrm>
            <a:off x="8285281" y="1118639"/>
            <a:ext cx="36984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2800" b="1" dirty="0">
                <a:solidFill>
                  <a:schemeClr val="bg1"/>
                </a:solidFill>
              </a:rPr>
              <a:t>KRAKÓW </a:t>
            </a:r>
          </a:p>
          <a:p>
            <a:pPr algn="r"/>
            <a:r>
              <a:rPr lang="pl-PL" sz="2800" b="1" dirty="0">
                <a:solidFill>
                  <a:schemeClr val="bg1"/>
                </a:solidFill>
              </a:rPr>
              <a:t>SIĘ ZMIENIA </a:t>
            </a:r>
            <a:endParaRPr lang="pl-PL" sz="2800" dirty="0">
              <a:solidFill>
                <a:schemeClr val="bg1"/>
              </a:solidFill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D4840319-D939-3C38-682C-9B2A33AA3B51}"/>
              </a:ext>
            </a:extLst>
          </p:cNvPr>
          <p:cNvSpPr txBox="1"/>
          <p:nvPr/>
        </p:nvSpPr>
        <p:spPr>
          <a:xfrm>
            <a:off x="8311088" y="2044617"/>
            <a:ext cx="3698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000" dirty="0">
                <a:solidFill>
                  <a:srgbClr val="8ACE32"/>
                </a:solidFill>
              </a:rPr>
              <a:t>Kwartał Klimatyczny </a:t>
            </a:r>
          </a:p>
          <a:p>
            <a:pPr algn="r"/>
            <a:r>
              <a:rPr lang="pl-PL" sz="2000" dirty="0">
                <a:solidFill>
                  <a:srgbClr val="8ACE32"/>
                </a:solidFill>
              </a:rPr>
              <a:t>Zielony Plac Grzegórzecki  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CFDB284B-89F5-9855-8BC7-CF99F0321A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4"/>
          <a:stretch/>
        </p:blipFill>
        <p:spPr>
          <a:xfrm>
            <a:off x="7683794" y="3191384"/>
            <a:ext cx="4299934" cy="291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45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EE7B8914-AC62-4DAA-A860-448F48061FE3}"/>
              </a:ext>
            </a:extLst>
          </p:cNvPr>
          <p:cNvSpPr/>
          <p:nvPr/>
        </p:nvSpPr>
        <p:spPr>
          <a:xfrm>
            <a:off x="7954645" y="1"/>
            <a:ext cx="4293880" cy="6857999"/>
          </a:xfrm>
          <a:prstGeom prst="rect">
            <a:avLst/>
          </a:prstGeom>
          <a:solidFill>
            <a:srgbClr val="0E3C1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B28253D0-0528-43A5-B851-BC5F9322B4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105089">
            <a:off x="8082794" y="-1091221"/>
            <a:ext cx="6225085" cy="3539794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9210280F-6AF0-468C-A7BD-E5033062C7C2}"/>
              </a:ext>
            </a:extLst>
          </p:cNvPr>
          <p:cNvSpPr txBox="1"/>
          <p:nvPr/>
        </p:nvSpPr>
        <p:spPr>
          <a:xfrm>
            <a:off x="8285281" y="1118639"/>
            <a:ext cx="36984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2800" b="1" dirty="0">
                <a:solidFill>
                  <a:schemeClr val="bg1"/>
                </a:solidFill>
              </a:rPr>
              <a:t>KRAKÓW </a:t>
            </a:r>
          </a:p>
          <a:p>
            <a:pPr algn="r"/>
            <a:r>
              <a:rPr lang="pl-PL" sz="2800" b="1" dirty="0">
                <a:solidFill>
                  <a:schemeClr val="bg1"/>
                </a:solidFill>
              </a:rPr>
              <a:t>SIĘ ZMIENIA </a:t>
            </a:r>
            <a:endParaRPr lang="pl-PL" sz="2800" dirty="0">
              <a:solidFill>
                <a:schemeClr val="bg1"/>
              </a:solidFill>
            </a:endParaRP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57D0BEDF-4D51-4407-856B-56DA7B34CE3B}"/>
              </a:ext>
            </a:extLst>
          </p:cNvPr>
          <p:cNvSpPr txBox="1"/>
          <p:nvPr/>
        </p:nvSpPr>
        <p:spPr>
          <a:xfrm>
            <a:off x="8311088" y="2044617"/>
            <a:ext cx="3698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000" dirty="0">
                <a:solidFill>
                  <a:srgbClr val="8ACE32"/>
                </a:solidFill>
              </a:rPr>
              <a:t>Park w Czyżynach 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7B85299A-2A03-9A29-C182-1D2A0042D5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" t="6967" b="49055"/>
          <a:stretch/>
        </p:blipFill>
        <p:spPr>
          <a:xfrm>
            <a:off x="454268" y="1241946"/>
            <a:ext cx="7474569" cy="4803668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E1226970-0C57-ADE9-1D4F-9DD989F2B88B}"/>
              </a:ext>
            </a:extLst>
          </p:cNvPr>
          <p:cNvSpPr txBox="1"/>
          <p:nvPr/>
        </p:nvSpPr>
        <p:spPr>
          <a:xfrm>
            <a:off x="8285281" y="3429000"/>
            <a:ext cx="3636378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solidFill>
                  <a:srgbClr val="7AB73E"/>
                </a:solidFill>
              </a:rPr>
              <a:t>Według Towarzystwo Urbanistów Polskich: </a:t>
            </a:r>
            <a:endParaRPr lang="pl-PL" sz="1600" dirty="0">
              <a:solidFill>
                <a:schemeClr val="bg1"/>
              </a:solidFill>
            </a:endParaRPr>
          </a:p>
          <a:p>
            <a:pPr algn="ctr"/>
            <a:r>
              <a:rPr lang="pl-PL" dirty="0">
                <a:solidFill>
                  <a:schemeClr val="bg1"/>
                </a:solidFill>
              </a:rPr>
              <a:t>Najlepiej zagospodarowana przestrzeń publiczna w Polsce</a:t>
            </a:r>
          </a:p>
          <a:p>
            <a:pPr algn="ctr"/>
            <a:r>
              <a:rPr lang="pl-PL" dirty="0">
                <a:solidFill>
                  <a:schemeClr val="bg1"/>
                </a:solidFill>
              </a:rPr>
              <a:t> w roku 2020 </a:t>
            </a:r>
          </a:p>
          <a:p>
            <a:pPr algn="ctr"/>
            <a:endParaRPr lang="pl-PL" dirty="0">
              <a:solidFill>
                <a:schemeClr val="bg1"/>
              </a:solidFill>
            </a:endParaRPr>
          </a:p>
          <a:p>
            <a:pPr algn="ctr"/>
            <a:r>
              <a:rPr lang="pl-PL" sz="1600" dirty="0">
                <a:solidFill>
                  <a:srgbClr val="7AB73E"/>
                </a:solidFill>
              </a:rPr>
              <a:t>Nagroda przyznana została w kategorii</a:t>
            </a:r>
            <a:r>
              <a:rPr lang="pl-PL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pl-PL" dirty="0">
                <a:solidFill>
                  <a:schemeClr val="bg1"/>
                </a:solidFill>
              </a:rPr>
              <a:t>„Nowa przestrzeń publiczna w zieleni”</a:t>
            </a:r>
          </a:p>
        </p:txBody>
      </p:sp>
    </p:spTree>
    <p:extLst>
      <p:ext uri="{BB962C8B-B14F-4D97-AF65-F5344CB8AC3E}">
        <p14:creationId xmlns:p14="http://schemas.microsoft.com/office/powerpoint/2010/main" val="11989131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EE7B8914-AC62-4DAA-A860-448F48061FE3}"/>
              </a:ext>
            </a:extLst>
          </p:cNvPr>
          <p:cNvSpPr/>
          <p:nvPr/>
        </p:nvSpPr>
        <p:spPr>
          <a:xfrm>
            <a:off x="7954645" y="1"/>
            <a:ext cx="4293880" cy="6857999"/>
          </a:xfrm>
          <a:prstGeom prst="rect">
            <a:avLst/>
          </a:prstGeom>
          <a:solidFill>
            <a:srgbClr val="0E3C1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B28253D0-0528-43A5-B851-BC5F9322B4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105089">
            <a:off x="8082794" y="-1091221"/>
            <a:ext cx="6225085" cy="3539794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9210280F-6AF0-468C-A7BD-E5033062C7C2}"/>
              </a:ext>
            </a:extLst>
          </p:cNvPr>
          <p:cNvSpPr txBox="1"/>
          <p:nvPr/>
        </p:nvSpPr>
        <p:spPr>
          <a:xfrm>
            <a:off x="8285281" y="1118639"/>
            <a:ext cx="36984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2800" b="1" dirty="0">
                <a:solidFill>
                  <a:schemeClr val="bg1"/>
                </a:solidFill>
              </a:rPr>
              <a:t>KRAKÓW </a:t>
            </a:r>
          </a:p>
          <a:p>
            <a:pPr algn="r"/>
            <a:r>
              <a:rPr lang="pl-PL" sz="2800" b="1" dirty="0">
                <a:solidFill>
                  <a:schemeClr val="bg1"/>
                </a:solidFill>
              </a:rPr>
              <a:t>SIĘ ZMIENIA </a:t>
            </a:r>
            <a:endParaRPr lang="pl-PL" sz="2800" dirty="0">
              <a:solidFill>
                <a:schemeClr val="bg1"/>
              </a:solidFill>
            </a:endParaRP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57D0BEDF-4D51-4407-856B-56DA7B34CE3B}"/>
              </a:ext>
            </a:extLst>
          </p:cNvPr>
          <p:cNvSpPr txBox="1"/>
          <p:nvPr/>
        </p:nvSpPr>
        <p:spPr>
          <a:xfrm>
            <a:off x="8311088" y="2044617"/>
            <a:ext cx="3698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000" dirty="0">
                <a:solidFill>
                  <a:srgbClr val="8ACE32"/>
                </a:solidFill>
              </a:rPr>
              <a:t>szare na zielone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7BAE307-FAA3-9577-9C95-6960F1BB4E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480"/>
          <a:stretch/>
        </p:blipFill>
        <p:spPr>
          <a:xfrm>
            <a:off x="734485" y="1118639"/>
            <a:ext cx="7005742" cy="531544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810FB21A-DC8E-31FA-B669-E00725C344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3"/>
          <a:stretch/>
        </p:blipFill>
        <p:spPr>
          <a:xfrm>
            <a:off x="6231698" y="888323"/>
            <a:ext cx="7971623" cy="6685103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620F8F98-7A45-90C5-566E-E477D9F69A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14"/>
          <a:stretch/>
        </p:blipFill>
        <p:spPr>
          <a:xfrm>
            <a:off x="7036897" y="562260"/>
            <a:ext cx="3180613" cy="4687262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C325D53B-659E-1586-6139-4AA693E9CE3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67" t="25125"/>
          <a:stretch/>
        </p:blipFill>
        <p:spPr>
          <a:xfrm>
            <a:off x="7692466" y="3358997"/>
            <a:ext cx="4259108" cy="333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949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Obraz 28">
            <a:extLst>
              <a:ext uri="{FF2B5EF4-FFF2-40B4-BE49-F238E27FC236}">
                <a16:creationId xmlns:a16="http://schemas.microsoft.com/office/drawing/2014/main" id="{8AC164C4-5770-4A8B-9AB9-3893FFA382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" y="0"/>
            <a:ext cx="12192772" cy="68580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3C5E64EF-03CB-4ACE-A4B7-8610EFB5C8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866" y="3775696"/>
            <a:ext cx="2210870" cy="1000252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F52B49E7-740B-4F9E-94AC-035AD4C82600}"/>
              </a:ext>
            </a:extLst>
          </p:cNvPr>
          <p:cNvSpPr txBox="1"/>
          <p:nvPr/>
        </p:nvSpPr>
        <p:spPr>
          <a:xfrm>
            <a:off x="994511" y="5583506"/>
            <a:ext cx="732207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600" b="1" dirty="0">
                <a:solidFill>
                  <a:srgbClr val="0E3C1F"/>
                </a:solidFill>
                <a:latin typeface="Lato" panose="020F0502020204030203" pitchFamily="34" charset="-18"/>
              </a:rPr>
              <a:t>KRAKÓW  SIĘ  ZMIENIA</a:t>
            </a:r>
            <a:r>
              <a:rPr lang="pl-PL" sz="1600" b="1" dirty="0">
                <a:solidFill>
                  <a:srgbClr val="A5A8A1"/>
                </a:solidFill>
                <a:latin typeface="Lato" panose="020F0502020204030203" pitchFamily="34" charset="-18"/>
              </a:rPr>
              <a:t>– proces inwestycyjny od pomysłu do wdrożenia   </a:t>
            </a:r>
          </a:p>
          <a:p>
            <a:pPr algn="r"/>
            <a:r>
              <a:rPr lang="pl-PL" sz="4000" b="1" dirty="0">
                <a:solidFill>
                  <a:srgbClr val="0664AE"/>
                </a:solidFill>
                <a:latin typeface="Lato" panose="020F0502020204030203" pitchFamily="34" charset="-18"/>
              </a:rPr>
              <a:t> </a:t>
            </a:r>
            <a:endParaRPr lang="pl-PL" sz="2400" dirty="0">
              <a:solidFill>
                <a:srgbClr val="0664AE"/>
              </a:solidFill>
              <a:latin typeface="Lato" panose="020F0502020204030203" pitchFamily="34" charset="-18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753F73E4-CED4-43E7-9587-2157D6933C4B}"/>
              </a:ext>
            </a:extLst>
          </p:cNvPr>
          <p:cNvSpPr txBox="1"/>
          <p:nvPr/>
        </p:nvSpPr>
        <p:spPr>
          <a:xfrm>
            <a:off x="4856536" y="1981420"/>
            <a:ext cx="6094140" cy="959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1" hangingPunct="1">
              <a:spcBef>
                <a:spcPts val="1000"/>
              </a:spcBef>
            </a:pPr>
            <a:r>
              <a:rPr lang="pl-PL" altLang="pl-PL" sz="1600" dirty="0">
                <a:solidFill>
                  <a:srgbClr val="0E4C27"/>
                </a:solidFill>
              </a:rPr>
              <a:t>INTEGRALNA CZĘŚĆ INWESTYCJI </a:t>
            </a:r>
          </a:p>
          <a:p>
            <a:pPr algn="r" eaLnBrk="1" hangingPunct="1">
              <a:spcBef>
                <a:spcPts val="1000"/>
              </a:spcBef>
            </a:pPr>
            <a:r>
              <a:rPr lang="pl-PL" altLang="pl-PL" sz="1600" dirty="0">
                <a:solidFill>
                  <a:srgbClr val="0E4C27"/>
                </a:solidFill>
              </a:rPr>
              <a:t>INWESTYCJE ZREALIZOWANE  I PLANOWANE Z ZAKRESU TERENÓW ZIELENI URZĄDZONEJ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616D7142-B1C1-47F2-B38B-17537E89A223}"/>
              </a:ext>
            </a:extLst>
          </p:cNvPr>
          <p:cNvSpPr txBox="1"/>
          <p:nvPr/>
        </p:nvSpPr>
        <p:spPr>
          <a:xfrm>
            <a:off x="4856536" y="1167480"/>
            <a:ext cx="6094140" cy="813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1" hangingPunct="1">
              <a:lnSpc>
                <a:spcPct val="150000"/>
              </a:lnSpc>
              <a:spcBef>
                <a:spcPts val="1000"/>
              </a:spcBef>
            </a:pPr>
            <a:r>
              <a:rPr lang="pl-PL" altLang="pl-PL" sz="3600" b="1" dirty="0">
                <a:solidFill>
                  <a:srgbClr val="4C8D00"/>
                </a:solidFill>
              </a:rPr>
              <a:t>ZIELEŃ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30263BB-20AB-483C-A0A9-3F507C8C8B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" t="11182" r="2332" b="-44"/>
          <a:stretch/>
        </p:blipFill>
        <p:spPr>
          <a:xfrm>
            <a:off x="611606" y="1402027"/>
            <a:ext cx="7983140" cy="4288493"/>
          </a:xfrm>
          <a:prstGeom prst="rect">
            <a:avLst/>
          </a:prstGeom>
        </p:spPr>
      </p:pic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63CA5522-9171-4D18-8C0E-6B8A9C422ED9}"/>
              </a:ext>
            </a:extLst>
          </p:cNvPr>
          <p:cNvCxnSpPr>
            <a:cxnSpLocks/>
          </p:cNvCxnSpPr>
          <p:nvPr/>
        </p:nvCxnSpPr>
        <p:spPr>
          <a:xfrm>
            <a:off x="5754740" y="1050355"/>
            <a:ext cx="5553511" cy="0"/>
          </a:xfrm>
          <a:prstGeom prst="line">
            <a:avLst/>
          </a:prstGeom>
          <a:ln w="127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Łącznik prosty 21">
            <a:extLst>
              <a:ext uri="{FF2B5EF4-FFF2-40B4-BE49-F238E27FC236}">
                <a16:creationId xmlns:a16="http://schemas.microsoft.com/office/drawing/2014/main" id="{56000D25-1B40-4E02-ADF1-0CFA0E91797C}"/>
              </a:ext>
            </a:extLst>
          </p:cNvPr>
          <p:cNvCxnSpPr>
            <a:cxnSpLocks/>
          </p:cNvCxnSpPr>
          <p:nvPr/>
        </p:nvCxnSpPr>
        <p:spPr>
          <a:xfrm flipH="1">
            <a:off x="11240796" y="1050355"/>
            <a:ext cx="67455" cy="4288494"/>
          </a:xfrm>
          <a:prstGeom prst="line">
            <a:avLst/>
          </a:prstGeom>
          <a:ln w="127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2408EF13-E870-4C54-9CBC-9EE3714BAD82}"/>
              </a:ext>
            </a:extLst>
          </p:cNvPr>
          <p:cNvSpPr txBox="1"/>
          <p:nvPr/>
        </p:nvSpPr>
        <p:spPr>
          <a:xfrm>
            <a:off x="5652436" y="4580193"/>
            <a:ext cx="520555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600" b="0" i="0" dirty="0">
                <a:solidFill>
                  <a:srgbClr val="4C8D00"/>
                </a:solidFill>
                <a:effectLst/>
                <a:latin typeface="Lato" panose="020F0502020204030203" pitchFamily="34" charset="-18"/>
              </a:rPr>
              <a:t>dr inż. </a:t>
            </a:r>
            <a:r>
              <a:rPr lang="pl-PL" sz="1600" dirty="0">
                <a:solidFill>
                  <a:srgbClr val="4C8D00"/>
                </a:solidFill>
              </a:rPr>
              <a:t>Piotr Kempf</a:t>
            </a:r>
          </a:p>
          <a:p>
            <a:pPr algn="r"/>
            <a:r>
              <a:rPr lang="pl-PL" sz="1600" dirty="0">
                <a:solidFill>
                  <a:srgbClr val="4C8D00"/>
                </a:solidFill>
              </a:rPr>
              <a:t>Dyrektor Zarządu Zieleni Miejskiej w Krakowie  </a:t>
            </a:r>
          </a:p>
          <a:p>
            <a:pPr algn="r"/>
            <a:endParaRPr lang="pl-PL" dirty="0">
              <a:solidFill>
                <a:srgbClr val="4C8D00"/>
              </a:solidFill>
            </a:endParaRPr>
          </a:p>
          <a:p>
            <a:endParaRPr lang="pl-PL" dirty="0"/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DECCF3AA-CDF8-46AC-89F5-360C3288CAAA}"/>
              </a:ext>
            </a:extLst>
          </p:cNvPr>
          <p:cNvSpPr txBox="1"/>
          <p:nvPr/>
        </p:nvSpPr>
        <p:spPr>
          <a:xfrm>
            <a:off x="843473" y="5906671"/>
            <a:ext cx="30291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1400" dirty="0">
                <a:solidFill>
                  <a:srgbClr val="A5A8A1"/>
                </a:solidFill>
              </a:rPr>
              <a:t>Kraków 17- 19 maja 2022r</a:t>
            </a:r>
            <a:r>
              <a:rPr lang="pl-PL" sz="1600" dirty="0">
                <a:solidFill>
                  <a:srgbClr val="A5A8A1"/>
                </a:solidFill>
              </a:rPr>
              <a:t>. </a:t>
            </a:r>
            <a:endParaRPr lang="pl-PL" sz="1600" dirty="0">
              <a:solidFill>
                <a:srgbClr val="A5A8A1"/>
              </a:solidFill>
              <a:latin typeface="Lato" panose="020F05020202040302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3313276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9FD3883F-D593-ABDC-6AD4-543CF920B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64" y="578877"/>
            <a:ext cx="6973095" cy="3331590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689DAFEB-6F1F-B15B-EF1A-EDF06B2B1485}"/>
              </a:ext>
            </a:extLst>
          </p:cNvPr>
          <p:cNvSpPr/>
          <p:nvPr/>
        </p:nvSpPr>
        <p:spPr>
          <a:xfrm>
            <a:off x="286603" y="327546"/>
            <a:ext cx="2265528" cy="6960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134118E-BBD1-E462-1E44-40DB6F1ED0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298"/>
          <a:stretch/>
        </p:blipFill>
        <p:spPr>
          <a:xfrm>
            <a:off x="-122830" y="-27896"/>
            <a:ext cx="7921061" cy="6885896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B71E5F29-B714-9D08-9539-637D1F20039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133" y="3429000"/>
            <a:ext cx="5704764" cy="2974945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8F624EAB-1D93-865D-610D-23491032CA38}"/>
              </a:ext>
            </a:extLst>
          </p:cNvPr>
          <p:cNvSpPr/>
          <p:nvPr/>
        </p:nvSpPr>
        <p:spPr>
          <a:xfrm>
            <a:off x="7954645" y="1"/>
            <a:ext cx="4293880" cy="6857999"/>
          </a:xfrm>
          <a:prstGeom prst="rect">
            <a:avLst/>
          </a:prstGeom>
          <a:solidFill>
            <a:srgbClr val="0E3C1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6DE6417-6952-F03F-A6F4-B2C51F1850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105089">
            <a:off x="8082794" y="-1091221"/>
            <a:ext cx="6225085" cy="3539794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F80A1262-C89D-46E3-3607-949C1AA6F5EB}"/>
              </a:ext>
            </a:extLst>
          </p:cNvPr>
          <p:cNvSpPr txBox="1"/>
          <p:nvPr/>
        </p:nvSpPr>
        <p:spPr>
          <a:xfrm>
            <a:off x="8285281" y="1118639"/>
            <a:ext cx="36984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2800" b="1" dirty="0">
                <a:solidFill>
                  <a:schemeClr val="bg1"/>
                </a:solidFill>
              </a:rPr>
              <a:t>KRAKÓW </a:t>
            </a:r>
          </a:p>
          <a:p>
            <a:pPr algn="r"/>
            <a:r>
              <a:rPr lang="pl-PL" sz="2800" b="1" dirty="0">
                <a:solidFill>
                  <a:schemeClr val="bg1"/>
                </a:solidFill>
              </a:rPr>
              <a:t>SIĘ ZMIENIA </a:t>
            </a:r>
            <a:endParaRPr lang="pl-PL" sz="2800" dirty="0">
              <a:solidFill>
                <a:schemeClr val="bg1"/>
              </a:solidFill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8C076D0E-4F6D-CA0D-5FC2-F7417232AA9B}"/>
              </a:ext>
            </a:extLst>
          </p:cNvPr>
          <p:cNvSpPr txBox="1"/>
          <p:nvPr/>
        </p:nvSpPr>
        <p:spPr>
          <a:xfrm>
            <a:off x="8311088" y="2044617"/>
            <a:ext cx="3698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000" dirty="0">
                <a:solidFill>
                  <a:srgbClr val="8ACE32"/>
                </a:solidFill>
              </a:rPr>
              <a:t>zielone ulice 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A5B1A535-FE09-6565-6DCD-118A9C0174D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3"/>
          <a:stretch/>
        </p:blipFill>
        <p:spPr>
          <a:xfrm>
            <a:off x="6231698" y="888323"/>
            <a:ext cx="7971623" cy="6685103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1E122D44-E585-D946-9BE1-D24A55CF869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14"/>
          <a:stretch/>
        </p:blipFill>
        <p:spPr>
          <a:xfrm>
            <a:off x="7036897" y="562260"/>
            <a:ext cx="3180613" cy="4687262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582C452C-EFA3-53B7-52BD-28E44683729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67" t="25125"/>
          <a:stretch/>
        </p:blipFill>
        <p:spPr>
          <a:xfrm>
            <a:off x="7692466" y="3358997"/>
            <a:ext cx="4259108" cy="333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1392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165D1D3C-600E-C48C-7B21-C25642728E90}"/>
              </a:ext>
            </a:extLst>
          </p:cNvPr>
          <p:cNvSpPr/>
          <p:nvPr/>
        </p:nvSpPr>
        <p:spPr>
          <a:xfrm>
            <a:off x="7954645" y="2"/>
            <a:ext cx="4237355" cy="3378958"/>
          </a:xfrm>
          <a:prstGeom prst="rect">
            <a:avLst/>
          </a:prstGeom>
          <a:solidFill>
            <a:srgbClr val="0E3C1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0E3C1F"/>
              </a:solidFill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B0D12A5-F6C4-5F43-C94C-514C4EA4753D}"/>
              </a:ext>
            </a:extLst>
          </p:cNvPr>
          <p:cNvSpPr txBox="1"/>
          <p:nvPr/>
        </p:nvSpPr>
        <p:spPr>
          <a:xfrm>
            <a:off x="4592188" y="1157196"/>
            <a:ext cx="72347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2800" b="1" dirty="0">
                <a:solidFill>
                  <a:schemeClr val="bg1"/>
                </a:solidFill>
              </a:rPr>
              <a:t>KRAKÓW </a:t>
            </a:r>
          </a:p>
          <a:p>
            <a:pPr algn="r"/>
            <a:r>
              <a:rPr lang="pl-PL" sz="2800" b="1" dirty="0">
                <a:solidFill>
                  <a:schemeClr val="bg1"/>
                </a:solidFill>
              </a:rPr>
              <a:t>SIĘ ZMIENIA </a:t>
            </a:r>
            <a:endParaRPr lang="pl-PL" sz="2800" dirty="0">
              <a:solidFill>
                <a:schemeClr val="bg1"/>
              </a:solidFill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0CF9D3D9-89AB-4C67-B60F-29D62135DD2D}"/>
              </a:ext>
            </a:extLst>
          </p:cNvPr>
          <p:cNvSpPr txBox="1"/>
          <p:nvPr/>
        </p:nvSpPr>
        <p:spPr>
          <a:xfrm>
            <a:off x="8094794" y="2073331"/>
            <a:ext cx="3698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000" dirty="0">
                <a:solidFill>
                  <a:srgbClr val="8ACE32"/>
                </a:solidFill>
              </a:rPr>
              <a:t>rewitalizacja 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72DC0720-FAAD-AA43-C7F7-A088A6C7C7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9" r="12850"/>
          <a:stretch/>
        </p:blipFill>
        <p:spPr>
          <a:xfrm>
            <a:off x="7954645" y="3471968"/>
            <a:ext cx="4237356" cy="3425562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5C7205AA-588F-5F21-7623-F7ED9FC8AA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6" r="2678" b="2710"/>
          <a:stretch/>
        </p:blipFill>
        <p:spPr>
          <a:xfrm>
            <a:off x="4323293" y="3483667"/>
            <a:ext cx="3555628" cy="3374333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17AECC52-A59A-56B4-36A4-FA52F58E2C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39"/>
          <a:stretch/>
        </p:blipFill>
        <p:spPr>
          <a:xfrm>
            <a:off x="-22827" y="3471968"/>
            <a:ext cx="4249970" cy="3374333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7AB9A3A8-B505-4E36-C078-6F69672767BF}"/>
              </a:ext>
            </a:extLst>
          </p:cNvPr>
          <p:cNvSpPr/>
          <p:nvPr/>
        </p:nvSpPr>
        <p:spPr>
          <a:xfrm>
            <a:off x="300251" y="3698543"/>
            <a:ext cx="11627892" cy="2908903"/>
          </a:xfrm>
          <a:prstGeom prst="rect">
            <a:avLst/>
          </a:prstGeom>
          <a:noFill/>
          <a:ln w="38100">
            <a:solidFill>
              <a:srgbClr val="0E3C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EEC247E8-C12D-2793-51CC-EDEE296ADAD6}"/>
              </a:ext>
            </a:extLst>
          </p:cNvPr>
          <p:cNvSpPr txBox="1"/>
          <p:nvPr/>
        </p:nvSpPr>
        <p:spPr>
          <a:xfrm>
            <a:off x="4106971" y="6152323"/>
            <a:ext cx="3698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000" b="1" dirty="0">
                <a:solidFill>
                  <a:schemeClr val="bg1"/>
                </a:solidFill>
              </a:rPr>
              <a:t>Park Krakowski </a:t>
            </a:r>
          </a:p>
        </p:txBody>
      </p:sp>
      <p:pic>
        <p:nvPicPr>
          <p:cNvPr id="31" name="Obraz 30">
            <a:extLst>
              <a:ext uri="{FF2B5EF4-FFF2-40B4-BE49-F238E27FC236}">
                <a16:creationId xmlns:a16="http://schemas.microsoft.com/office/drawing/2014/main" id="{5D511582-639B-D83B-AADA-BA94CE75EB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9" t="-1633" r="14154" b="1633"/>
          <a:stretch/>
        </p:blipFill>
        <p:spPr>
          <a:xfrm>
            <a:off x="-33036" y="-91811"/>
            <a:ext cx="4249970" cy="3488044"/>
          </a:xfrm>
          <a:prstGeom prst="rect">
            <a:avLst/>
          </a:prstGeom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01B8D11C-81AE-FA20-A688-8E81031D543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15"/>
          <a:stretch/>
        </p:blipFill>
        <p:spPr>
          <a:xfrm>
            <a:off x="4313082" y="-8453"/>
            <a:ext cx="3545416" cy="3378958"/>
          </a:xfrm>
          <a:prstGeom prst="rect">
            <a:avLst/>
          </a:prstGeom>
        </p:spPr>
      </p:pic>
      <p:sp>
        <p:nvSpPr>
          <p:cNvPr id="34" name="Prostokąt 33">
            <a:extLst>
              <a:ext uri="{FF2B5EF4-FFF2-40B4-BE49-F238E27FC236}">
                <a16:creationId xmlns:a16="http://schemas.microsoft.com/office/drawing/2014/main" id="{2F1BB77C-30A2-5137-10DD-C496635790BA}"/>
              </a:ext>
            </a:extLst>
          </p:cNvPr>
          <p:cNvSpPr/>
          <p:nvPr/>
        </p:nvSpPr>
        <p:spPr>
          <a:xfrm>
            <a:off x="282054" y="143754"/>
            <a:ext cx="11627892" cy="2908903"/>
          </a:xfrm>
          <a:prstGeom prst="rect">
            <a:avLst/>
          </a:prstGeom>
          <a:noFill/>
          <a:ln w="38100">
            <a:solidFill>
              <a:srgbClr val="0E3C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pole tekstowe 34">
            <a:extLst>
              <a:ext uri="{FF2B5EF4-FFF2-40B4-BE49-F238E27FC236}">
                <a16:creationId xmlns:a16="http://schemas.microsoft.com/office/drawing/2014/main" id="{8607E4C3-5388-6F20-F85D-9F59BCF0B106}"/>
              </a:ext>
            </a:extLst>
          </p:cNvPr>
          <p:cNvSpPr txBox="1"/>
          <p:nvPr/>
        </p:nvSpPr>
        <p:spPr>
          <a:xfrm>
            <a:off x="4100187" y="2660358"/>
            <a:ext cx="3698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000" b="1" dirty="0">
                <a:solidFill>
                  <a:schemeClr val="bg1"/>
                </a:solidFill>
              </a:rPr>
              <a:t>Park Jerzmanowskich 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26D7683-7736-AA43-1EDF-4CACCC307A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105089">
            <a:off x="8118888" y="-1199505"/>
            <a:ext cx="6225085" cy="353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7451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>
            <a:extLst>
              <a:ext uri="{FF2B5EF4-FFF2-40B4-BE49-F238E27FC236}">
                <a16:creationId xmlns:a16="http://schemas.microsoft.com/office/drawing/2014/main" id="{33EAF623-7970-F722-4693-DA4873CBB2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3"/>
          <a:stretch/>
        </p:blipFill>
        <p:spPr>
          <a:xfrm>
            <a:off x="6231698" y="833837"/>
            <a:ext cx="7971623" cy="6685103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F1D8F1AB-69C1-FC7E-179E-BE2C244E413B}"/>
              </a:ext>
            </a:extLst>
          </p:cNvPr>
          <p:cNvSpPr/>
          <p:nvPr/>
        </p:nvSpPr>
        <p:spPr>
          <a:xfrm>
            <a:off x="7921061" y="1"/>
            <a:ext cx="4293880" cy="6857999"/>
          </a:xfrm>
          <a:prstGeom prst="rect">
            <a:avLst/>
          </a:prstGeom>
          <a:solidFill>
            <a:srgbClr val="0E3C1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8" name="Symbol zastępczy obrazu 6">
            <a:extLst>
              <a:ext uri="{FF2B5EF4-FFF2-40B4-BE49-F238E27FC236}">
                <a16:creationId xmlns:a16="http://schemas.microsoft.com/office/drawing/2014/main" id="{598D7705-A0F5-35AA-38ED-8A7336A4FE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92" r="40701" b="20358"/>
          <a:stretch/>
        </p:blipFill>
        <p:spPr>
          <a:xfrm>
            <a:off x="8409201" y="3058427"/>
            <a:ext cx="3450605" cy="345060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3F8FA3C9-FB85-60BF-8008-C05F0D072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105089">
            <a:off x="8082794" y="-1091221"/>
            <a:ext cx="6225085" cy="3539794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C6D2E958-B46F-867C-BBE5-4E0903169F67}"/>
              </a:ext>
            </a:extLst>
          </p:cNvPr>
          <p:cNvSpPr txBox="1"/>
          <p:nvPr/>
        </p:nvSpPr>
        <p:spPr>
          <a:xfrm>
            <a:off x="8195678" y="2169099"/>
            <a:ext cx="3698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000" dirty="0">
                <a:solidFill>
                  <a:srgbClr val="8ACE32"/>
                </a:solidFill>
              </a:rPr>
              <a:t>rewitalizacja </a:t>
            </a:r>
          </a:p>
          <a:p>
            <a:pPr algn="r"/>
            <a:endParaRPr lang="pl-PL" sz="2000" dirty="0">
              <a:solidFill>
                <a:srgbClr val="8ACE32"/>
              </a:solidFill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13C646C6-27B2-2420-DB40-43C41730CA80}"/>
              </a:ext>
            </a:extLst>
          </p:cNvPr>
          <p:cNvSpPr txBox="1"/>
          <p:nvPr/>
        </p:nvSpPr>
        <p:spPr>
          <a:xfrm>
            <a:off x="8285281" y="1118639"/>
            <a:ext cx="36984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2800" b="1" dirty="0">
                <a:solidFill>
                  <a:schemeClr val="bg1"/>
                </a:solidFill>
              </a:rPr>
              <a:t>KRAKÓW </a:t>
            </a:r>
          </a:p>
          <a:p>
            <a:pPr algn="r"/>
            <a:r>
              <a:rPr lang="pl-PL" sz="2800" b="1" dirty="0">
                <a:solidFill>
                  <a:schemeClr val="bg1"/>
                </a:solidFill>
              </a:rPr>
              <a:t>SIĘ ZMIENIA </a:t>
            </a:r>
            <a:endParaRPr lang="pl-PL" sz="2800" dirty="0">
              <a:solidFill>
                <a:schemeClr val="bg1"/>
              </a:solidFill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BCC911E3-2D39-E2B0-CD2B-D28EB623748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14"/>
          <a:stretch/>
        </p:blipFill>
        <p:spPr>
          <a:xfrm>
            <a:off x="7036897" y="562260"/>
            <a:ext cx="3180613" cy="4687262"/>
          </a:xfrm>
          <a:prstGeom prst="rect">
            <a:avLst/>
          </a:prstGeom>
        </p:spPr>
      </p:pic>
      <p:pic>
        <p:nvPicPr>
          <p:cNvPr id="17" name="Symbol zastępczy obrazu 4">
            <a:extLst>
              <a:ext uri="{FF2B5EF4-FFF2-40B4-BE49-F238E27FC236}">
                <a16:creationId xmlns:a16="http://schemas.microsoft.com/office/drawing/2014/main" id="{8559B944-A3A3-7956-CCD0-F20A11446D5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1" t="45160" r="30150" b="3439"/>
          <a:stretch/>
        </p:blipFill>
        <p:spPr>
          <a:xfrm>
            <a:off x="-23157" y="1"/>
            <a:ext cx="7971622" cy="6858000"/>
          </a:xfrm>
          <a:prstGeom prst="rect">
            <a:avLst/>
          </a:prstGeom>
        </p:spPr>
      </p:pic>
      <p:sp>
        <p:nvSpPr>
          <p:cNvPr id="19" name="Prostokąt 18">
            <a:extLst>
              <a:ext uri="{FF2B5EF4-FFF2-40B4-BE49-F238E27FC236}">
                <a16:creationId xmlns:a16="http://schemas.microsoft.com/office/drawing/2014/main" id="{577273F7-3958-0D75-77A0-F88E3AC7DCD5}"/>
              </a:ext>
            </a:extLst>
          </p:cNvPr>
          <p:cNvSpPr/>
          <p:nvPr/>
        </p:nvSpPr>
        <p:spPr>
          <a:xfrm>
            <a:off x="300251" y="348969"/>
            <a:ext cx="11627892" cy="6258478"/>
          </a:xfrm>
          <a:prstGeom prst="rect">
            <a:avLst/>
          </a:prstGeom>
          <a:noFill/>
          <a:ln w="38100">
            <a:solidFill>
              <a:srgbClr val="0E3C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68120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F1D8F1AB-69C1-FC7E-179E-BE2C244E413B}"/>
              </a:ext>
            </a:extLst>
          </p:cNvPr>
          <p:cNvSpPr/>
          <p:nvPr/>
        </p:nvSpPr>
        <p:spPr>
          <a:xfrm>
            <a:off x="7921061" y="1"/>
            <a:ext cx="4293880" cy="6857999"/>
          </a:xfrm>
          <a:prstGeom prst="rect">
            <a:avLst/>
          </a:prstGeom>
          <a:solidFill>
            <a:srgbClr val="0E3C1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F8FA3C9-FB85-60BF-8008-C05F0D0728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105089">
            <a:off x="8082794" y="-1091221"/>
            <a:ext cx="6225085" cy="3539794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C6D2E958-B46F-867C-BBE5-4E0903169F67}"/>
              </a:ext>
            </a:extLst>
          </p:cNvPr>
          <p:cNvSpPr txBox="1"/>
          <p:nvPr/>
        </p:nvSpPr>
        <p:spPr>
          <a:xfrm>
            <a:off x="8311088" y="2044617"/>
            <a:ext cx="3698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000" dirty="0">
                <a:solidFill>
                  <a:srgbClr val="8ACE32"/>
                </a:solidFill>
              </a:rPr>
              <a:t>rewitalizacja terenów poprzemysłowych –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ACEB389-70C2-5414-7EE0-C887BC72F9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90" b="4340"/>
          <a:stretch/>
        </p:blipFill>
        <p:spPr>
          <a:xfrm rot="5400000">
            <a:off x="2994063" y="2022793"/>
            <a:ext cx="6915428" cy="286984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13C646C6-27B2-2420-DB40-43C41730CA80}"/>
              </a:ext>
            </a:extLst>
          </p:cNvPr>
          <p:cNvSpPr txBox="1"/>
          <p:nvPr/>
        </p:nvSpPr>
        <p:spPr>
          <a:xfrm>
            <a:off x="8285281" y="1118639"/>
            <a:ext cx="36984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2800" b="1" dirty="0">
                <a:solidFill>
                  <a:schemeClr val="bg1"/>
                </a:solidFill>
              </a:rPr>
              <a:t>KRAKÓW </a:t>
            </a:r>
          </a:p>
          <a:p>
            <a:pPr algn="r"/>
            <a:r>
              <a:rPr lang="pl-PL" sz="2800" b="1" dirty="0">
                <a:solidFill>
                  <a:schemeClr val="bg1"/>
                </a:solidFill>
              </a:rPr>
              <a:t>SIĘ ZMIENIA </a:t>
            </a:r>
            <a:endParaRPr lang="pl-PL" sz="2800" dirty="0">
              <a:solidFill>
                <a:schemeClr val="bg1"/>
              </a:solidFill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E43EDE6-E26F-CC44-072F-7D36E0B620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298"/>
          <a:stretch/>
        </p:blipFill>
        <p:spPr>
          <a:xfrm>
            <a:off x="0" y="-13948"/>
            <a:ext cx="7921061" cy="688589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68E0AD85-6AB9-9AFC-DEAC-D9D1FEC078D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624" y="788836"/>
            <a:ext cx="4399870" cy="5569691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33EAF623-7970-F722-4693-DA4873CBB29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3"/>
          <a:stretch/>
        </p:blipFill>
        <p:spPr>
          <a:xfrm>
            <a:off x="6231698" y="833837"/>
            <a:ext cx="7971623" cy="6685103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BCC911E3-2D39-E2B0-CD2B-D28EB623748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14"/>
          <a:stretch/>
        </p:blipFill>
        <p:spPr>
          <a:xfrm>
            <a:off x="7036897" y="562260"/>
            <a:ext cx="3180613" cy="4687262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3E2B216B-6B5E-1A3B-F09B-ECD9804F35B7}"/>
              </a:ext>
            </a:extLst>
          </p:cNvPr>
          <p:cNvSpPr txBox="1"/>
          <p:nvPr/>
        </p:nvSpPr>
        <p:spPr>
          <a:xfrm>
            <a:off x="8311088" y="3067468"/>
            <a:ext cx="3698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000" dirty="0">
                <a:solidFill>
                  <a:srgbClr val="8ACE32"/>
                </a:solidFill>
              </a:rPr>
              <a:t>kąpieliska miejskie 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24A00EA3-4D9B-707A-917C-E5FA7EC3EE3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67" t="25125"/>
          <a:stretch/>
        </p:blipFill>
        <p:spPr>
          <a:xfrm>
            <a:off x="7692466" y="3358997"/>
            <a:ext cx="4259108" cy="333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5498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2CA70814-F98A-489E-8AE2-89409A5ACE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" y="0"/>
            <a:ext cx="12192772" cy="68580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02D3FFD-30DE-4A13-9DE2-6C55FE73FB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" y="0"/>
            <a:ext cx="12180455" cy="6858000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6E34678A-66CF-4E95-8FF2-576EDF8FA86E}"/>
              </a:ext>
            </a:extLst>
          </p:cNvPr>
          <p:cNvSpPr/>
          <p:nvPr/>
        </p:nvSpPr>
        <p:spPr>
          <a:xfrm>
            <a:off x="7954645" y="1"/>
            <a:ext cx="4293880" cy="6857999"/>
          </a:xfrm>
          <a:prstGeom prst="rect">
            <a:avLst/>
          </a:prstGeom>
          <a:solidFill>
            <a:srgbClr val="0E3C1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0E3C1F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DD0D77B-6512-4EA9-99E3-205738D1B8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105089">
            <a:off x="8082794" y="-1091221"/>
            <a:ext cx="6225085" cy="3539794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F7769C77-8509-42B9-B3FD-22072FA6B83E}"/>
              </a:ext>
            </a:extLst>
          </p:cNvPr>
          <p:cNvSpPr txBox="1"/>
          <p:nvPr/>
        </p:nvSpPr>
        <p:spPr>
          <a:xfrm>
            <a:off x="4592188" y="1118639"/>
            <a:ext cx="72347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2800" b="1" dirty="0">
                <a:solidFill>
                  <a:schemeClr val="bg1"/>
                </a:solidFill>
              </a:rPr>
              <a:t>KRAKÓW </a:t>
            </a:r>
          </a:p>
          <a:p>
            <a:pPr algn="r"/>
            <a:r>
              <a:rPr lang="pl-PL" sz="2800" b="1" dirty="0">
                <a:solidFill>
                  <a:schemeClr val="bg1"/>
                </a:solidFill>
              </a:rPr>
              <a:t>SIĘ ZMIENIA </a:t>
            </a:r>
            <a:endParaRPr lang="pl-PL" sz="2800" dirty="0">
              <a:solidFill>
                <a:schemeClr val="bg1"/>
              </a:solidFill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BCA053FD-9A16-2B2B-E450-C71D0957EB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14"/>
          <a:stretch/>
        </p:blipFill>
        <p:spPr>
          <a:xfrm>
            <a:off x="7036897" y="562260"/>
            <a:ext cx="3180613" cy="4687262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4D3F742B-E3A4-8B32-FA6C-468D87B1DA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3"/>
          <a:stretch/>
        </p:blipFill>
        <p:spPr>
          <a:xfrm>
            <a:off x="6231698" y="833837"/>
            <a:ext cx="7971623" cy="6685103"/>
          </a:xfrm>
          <a:prstGeom prst="rect">
            <a:avLst/>
          </a:prstGeom>
        </p:spPr>
      </p:pic>
      <p:grpSp>
        <p:nvGrpSpPr>
          <p:cNvPr id="13" name="Grupa 12">
            <a:extLst>
              <a:ext uri="{FF2B5EF4-FFF2-40B4-BE49-F238E27FC236}">
                <a16:creationId xmlns:a16="http://schemas.microsoft.com/office/drawing/2014/main" id="{4322229A-5F6B-C5E6-33F5-10565D18E5A7}"/>
              </a:ext>
            </a:extLst>
          </p:cNvPr>
          <p:cNvGrpSpPr/>
          <p:nvPr/>
        </p:nvGrpSpPr>
        <p:grpSpPr>
          <a:xfrm>
            <a:off x="1662329" y="3255963"/>
            <a:ext cx="10637847" cy="3663895"/>
            <a:chOff x="1667679" y="3287404"/>
            <a:chExt cx="10637847" cy="3663895"/>
          </a:xfrm>
        </p:grpSpPr>
        <p:pic>
          <p:nvPicPr>
            <p:cNvPr id="14" name="Obraz 13">
              <a:extLst>
                <a:ext uri="{FF2B5EF4-FFF2-40B4-BE49-F238E27FC236}">
                  <a16:creationId xmlns:a16="http://schemas.microsoft.com/office/drawing/2014/main" id="{2570BACF-7D18-7049-BD20-1BC89BEC6F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52"/>
            <a:stretch/>
          </p:blipFill>
          <p:spPr>
            <a:xfrm rot="10800000">
              <a:off x="1667679" y="3287404"/>
              <a:ext cx="5119125" cy="3663895"/>
            </a:xfrm>
            <a:prstGeom prst="rect">
              <a:avLst/>
            </a:prstGeom>
          </p:spPr>
        </p:pic>
        <p:pic>
          <p:nvPicPr>
            <p:cNvPr id="15" name="Obraz 14">
              <a:extLst>
                <a:ext uri="{FF2B5EF4-FFF2-40B4-BE49-F238E27FC236}">
                  <a16:creationId xmlns:a16="http://schemas.microsoft.com/office/drawing/2014/main" id="{D4FC4877-3C1C-D03F-445E-948562762E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723" r="16642"/>
            <a:stretch/>
          </p:blipFill>
          <p:spPr>
            <a:xfrm rot="10800000">
              <a:off x="6758969" y="3287404"/>
              <a:ext cx="5546557" cy="3663895"/>
            </a:xfrm>
            <a:prstGeom prst="rect">
              <a:avLst/>
            </a:prstGeom>
          </p:spPr>
        </p:pic>
      </p:grp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1EF1393E-3EF3-E5D7-AE6F-C7BCA8037ECF}"/>
              </a:ext>
            </a:extLst>
          </p:cNvPr>
          <p:cNvSpPr txBox="1"/>
          <p:nvPr/>
        </p:nvSpPr>
        <p:spPr>
          <a:xfrm>
            <a:off x="8140826" y="2072746"/>
            <a:ext cx="3698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000" dirty="0">
                <a:solidFill>
                  <a:srgbClr val="8ACE32"/>
                </a:solidFill>
              </a:rPr>
              <a:t>Park Zakrzówek 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79F03F88-9ACC-67EE-C1A1-47B496B95CFB}"/>
              </a:ext>
            </a:extLst>
          </p:cNvPr>
          <p:cNvSpPr txBox="1"/>
          <p:nvPr/>
        </p:nvSpPr>
        <p:spPr>
          <a:xfrm>
            <a:off x="7352283" y="5765372"/>
            <a:ext cx="3698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000" dirty="0" err="1">
                <a:solidFill>
                  <a:srgbClr val="8ACE32"/>
                </a:solidFill>
              </a:rPr>
              <a:t>work</a:t>
            </a:r>
            <a:r>
              <a:rPr lang="pl-PL" sz="2000" dirty="0">
                <a:solidFill>
                  <a:srgbClr val="8ACE32"/>
                </a:solidFill>
              </a:rPr>
              <a:t> in </a:t>
            </a:r>
            <a:r>
              <a:rPr lang="pl-PL" sz="2000" dirty="0" err="1">
                <a:solidFill>
                  <a:srgbClr val="8ACE32"/>
                </a:solidFill>
              </a:rPr>
              <a:t>progress</a:t>
            </a:r>
            <a:r>
              <a:rPr lang="pl-PL" sz="2000" dirty="0">
                <a:solidFill>
                  <a:srgbClr val="8ACE3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666510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obrazu 4">
            <a:extLst>
              <a:ext uri="{FF2B5EF4-FFF2-40B4-BE49-F238E27FC236}">
                <a16:creationId xmlns:a16="http://schemas.microsoft.com/office/drawing/2014/main" id="{8B62CBE4-CDD6-4CD8-859B-E8A5EAEC14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" t="10627" r="617" b="59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8324B14F-4A13-4753-9BF2-A7CD26C1AB9A}"/>
              </a:ext>
            </a:extLst>
          </p:cNvPr>
          <p:cNvSpPr/>
          <p:nvPr/>
        </p:nvSpPr>
        <p:spPr>
          <a:xfrm>
            <a:off x="7954645" y="1"/>
            <a:ext cx="4293880" cy="6857999"/>
          </a:xfrm>
          <a:prstGeom prst="rect">
            <a:avLst/>
          </a:prstGeom>
          <a:solidFill>
            <a:srgbClr val="0E3C1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0E3C1F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7391BD5-9ECD-41E5-826F-AA453083D2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105089">
            <a:off x="8082794" y="-1091221"/>
            <a:ext cx="6225085" cy="353979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474282AB-9B7C-4A81-AB11-80A6538A0BDC}"/>
              </a:ext>
            </a:extLst>
          </p:cNvPr>
          <p:cNvSpPr txBox="1"/>
          <p:nvPr/>
        </p:nvSpPr>
        <p:spPr>
          <a:xfrm>
            <a:off x="4592188" y="1118639"/>
            <a:ext cx="72347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2800" b="1" dirty="0">
                <a:solidFill>
                  <a:schemeClr val="bg1"/>
                </a:solidFill>
              </a:rPr>
              <a:t>KRAKÓW </a:t>
            </a:r>
          </a:p>
          <a:p>
            <a:pPr algn="r"/>
            <a:r>
              <a:rPr lang="pl-PL" sz="2800" b="1" dirty="0">
                <a:solidFill>
                  <a:schemeClr val="bg1"/>
                </a:solidFill>
              </a:rPr>
              <a:t>SIĘ ZMIENIA </a:t>
            </a:r>
            <a:endParaRPr lang="pl-PL" sz="2800" dirty="0">
              <a:solidFill>
                <a:schemeClr val="bg1"/>
              </a:solidFill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8251E86B-CC33-CA9A-235D-E9C871C2BE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3"/>
          <a:stretch/>
        </p:blipFill>
        <p:spPr>
          <a:xfrm>
            <a:off x="6231698" y="833837"/>
            <a:ext cx="7971623" cy="6685103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3BC997F-1E98-4275-7B1F-75F00F778C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14"/>
          <a:stretch/>
        </p:blipFill>
        <p:spPr>
          <a:xfrm>
            <a:off x="7036897" y="562260"/>
            <a:ext cx="3180613" cy="4687262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996BE7B2-4FB7-FE1C-8C7D-F104FB6797AA}"/>
              </a:ext>
            </a:extLst>
          </p:cNvPr>
          <p:cNvSpPr txBox="1"/>
          <p:nvPr/>
        </p:nvSpPr>
        <p:spPr>
          <a:xfrm>
            <a:off x="8140826" y="2072746"/>
            <a:ext cx="3698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000" dirty="0">
                <a:solidFill>
                  <a:srgbClr val="8ACE32"/>
                </a:solidFill>
              </a:rPr>
              <a:t>Staw w Parku  Lotników 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1C865885-6224-81CB-D98D-EF2A39D6A32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67" t="25125"/>
          <a:stretch/>
        </p:blipFill>
        <p:spPr>
          <a:xfrm>
            <a:off x="7692466" y="3358997"/>
            <a:ext cx="4259108" cy="333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259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Obraz 28">
            <a:extLst>
              <a:ext uri="{FF2B5EF4-FFF2-40B4-BE49-F238E27FC236}">
                <a16:creationId xmlns:a16="http://schemas.microsoft.com/office/drawing/2014/main" id="{8AC164C4-5770-4A8B-9AB9-3893FFA382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5" y="0"/>
            <a:ext cx="12192772" cy="68580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3C5E64EF-03CB-4ACE-A4B7-8610EFB5C8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887" y="5257562"/>
            <a:ext cx="2210870" cy="1000252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30263BB-20AB-483C-A0A9-3F507C8C8B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" t="11182" r="2332" b="-44"/>
          <a:stretch/>
        </p:blipFill>
        <p:spPr>
          <a:xfrm>
            <a:off x="611606" y="1402027"/>
            <a:ext cx="7983140" cy="4288493"/>
          </a:xfrm>
          <a:prstGeom prst="rect">
            <a:avLst/>
          </a:prstGeom>
        </p:spPr>
      </p:pic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63CA5522-9171-4D18-8C0E-6B8A9C422ED9}"/>
              </a:ext>
            </a:extLst>
          </p:cNvPr>
          <p:cNvCxnSpPr>
            <a:cxnSpLocks/>
          </p:cNvCxnSpPr>
          <p:nvPr/>
        </p:nvCxnSpPr>
        <p:spPr>
          <a:xfrm>
            <a:off x="5754740" y="1050355"/>
            <a:ext cx="5553511" cy="0"/>
          </a:xfrm>
          <a:prstGeom prst="line">
            <a:avLst/>
          </a:prstGeom>
          <a:ln w="127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Łącznik prosty 21">
            <a:extLst>
              <a:ext uri="{FF2B5EF4-FFF2-40B4-BE49-F238E27FC236}">
                <a16:creationId xmlns:a16="http://schemas.microsoft.com/office/drawing/2014/main" id="{56000D25-1B40-4E02-ADF1-0CFA0E91797C}"/>
              </a:ext>
            </a:extLst>
          </p:cNvPr>
          <p:cNvCxnSpPr>
            <a:cxnSpLocks/>
          </p:cNvCxnSpPr>
          <p:nvPr/>
        </p:nvCxnSpPr>
        <p:spPr>
          <a:xfrm flipH="1">
            <a:off x="11240796" y="1050355"/>
            <a:ext cx="67455" cy="4288494"/>
          </a:xfrm>
          <a:prstGeom prst="line">
            <a:avLst/>
          </a:prstGeom>
          <a:ln w="127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2408EF13-E870-4C54-9CBC-9EE3714BAD82}"/>
              </a:ext>
            </a:extLst>
          </p:cNvPr>
          <p:cNvSpPr txBox="1"/>
          <p:nvPr/>
        </p:nvSpPr>
        <p:spPr>
          <a:xfrm>
            <a:off x="5991970" y="4769462"/>
            <a:ext cx="520555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600" b="0" i="0" dirty="0">
                <a:solidFill>
                  <a:srgbClr val="4C8D00"/>
                </a:solidFill>
                <a:effectLst/>
                <a:latin typeface="Lato" panose="020F0502020204030203" pitchFamily="34" charset="-18"/>
              </a:rPr>
              <a:t>dr inż. </a:t>
            </a:r>
            <a:r>
              <a:rPr lang="pl-PL" sz="1600" dirty="0">
                <a:solidFill>
                  <a:srgbClr val="4C8D00"/>
                </a:solidFill>
              </a:rPr>
              <a:t>Piotr Kempf</a:t>
            </a:r>
          </a:p>
          <a:p>
            <a:pPr algn="r"/>
            <a:r>
              <a:rPr lang="pl-PL" sz="1600" dirty="0">
                <a:solidFill>
                  <a:srgbClr val="4C8D00"/>
                </a:solidFill>
              </a:rPr>
              <a:t>Dyrektor Zarządu Zieleni Miejskiej w Krakowie  </a:t>
            </a:r>
          </a:p>
          <a:p>
            <a:pPr algn="r"/>
            <a:endParaRPr lang="pl-PL" dirty="0">
              <a:solidFill>
                <a:srgbClr val="4C8D00"/>
              </a:solidFill>
            </a:endParaRPr>
          </a:p>
          <a:p>
            <a:endParaRPr lang="pl-PL" dirty="0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9C658D0E-340F-EBAA-0E72-6C339445B0FE}"/>
              </a:ext>
            </a:extLst>
          </p:cNvPr>
          <p:cNvSpPr txBox="1"/>
          <p:nvPr/>
        </p:nvSpPr>
        <p:spPr>
          <a:xfrm>
            <a:off x="5894992" y="2353740"/>
            <a:ext cx="520555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4000" b="0" i="0" dirty="0">
                <a:solidFill>
                  <a:srgbClr val="4C8D00"/>
                </a:solidFill>
                <a:effectLst/>
                <a:latin typeface="Lato" panose="020F0502020204030203" pitchFamily="34" charset="-18"/>
              </a:rPr>
              <a:t>DZIĘKUJĘ ZA UWAGĘ </a:t>
            </a:r>
            <a:r>
              <a:rPr lang="pl-PL" sz="4000" b="0" i="0" dirty="0">
                <a:solidFill>
                  <a:srgbClr val="4C8D00"/>
                </a:solidFill>
                <a:effectLst/>
                <a:latin typeface="Lato" panose="020F0502020204030203" pitchFamily="34" charset="-18"/>
                <a:sym typeface="Wingdings" panose="05000000000000000000" pitchFamily="2" charset="2"/>
              </a:rPr>
              <a:t> </a:t>
            </a:r>
            <a:endParaRPr lang="pl-PL" sz="4000" dirty="0">
              <a:solidFill>
                <a:srgbClr val="4C8D00"/>
              </a:solidFill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38585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ostokąt 18">
            <a:extLst>
              <a:ext uri="{FF2B5EF4-FFF2-40B4-BE49-F238E27FC236}">
                <a16:creationId xmlns:a16="http://schemas.microsoft.com/office/drawing/2014/main" id="{05EC660E-4515-4C71-866A-B26C3F2AEE8E}"/>
              </a:ext>
            </a:extLst>
          </p:cNvPr>
          <p:cNvSpPr/>
          <p:nvPr/>
        </p:nvSpPr>
        <p:spPr>
          <a:xfrm>
            <a:off x="7954645" y="1"/>
            <a:ext cx="4293880" cy="6857999"/>
          </a:xfrm>
          <a:prstGeom prst="rect">
            <a:avLst/>
          </a:prstGeom>
          <a:solidFill>
            <a:srgbClr val="0E3C1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682D4904-B683-427C-B178-84B2654A03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105089">
            <a:off x="8082794" y="-1091221"/>
            <a:ext cx="6225085" cy="353979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7BEFA43E-F431-42B0-89B5-C5700E56320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199" y="1951369"/>
            <a:ext cx="8278313" cy="3803985"/>
          </a:xfrm>
          <a:prstGeom prst="rect">
            <a:avLst/>
          </a:prstGeom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id="{BB372A97-8D56-4061-A577-3C975FE818E0}"/>
              </a:ext>
            </a:extLst>
          </p:cNvPr>
          <p:cNvSpPr/>
          <p:nvPr/>
        </p:nvSpPr>
        <p:spPr>
          <a:xfrm>
            <a:off x="705853" y="4922623"/>
            <a:ext cx="2829148" cy="6437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1E72B6E0-8EC0-45CC-B5FD-00FD353FC46C}"/>
              </a:ext>
            </a:extLst>
          </p:cNvPr>
          <p:cNvSpPr txBox="1"/>
          <p:nvPr/>
        </p:nvSpPr>
        <p:spPr>
          <a:xfrm>
            <a:off x="4592188" y="1118639"/>
            <a:ext cx="72347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2800" b="1" dirty="0">
                <a:solidFill>
                  <a:schemeClr val="bg1"/>
                </a:solidFill>
              </a:rPr>
              <a:t>KRAKÓW </a:t>
            </a:r>
          </a:p>
          <a:p>
            <a:pPr algn="r"/>
            <a:r>
              <a:rPr lang="pl-PL" sz="2800" b="1" dirty="0">
                <a:solidFill>
                  <a:schemeClr val="bg1"/>
                </a:solidFill>
              </a:rPr>
              <a:t>SIĘ ZMIENIA </a:t>
            </a:r>
            <a:endParaRPr lang="pl-PL" sz="2800" dirty="0">
              <a:solidFill>
                <a:schemeClr val="bg1"/>
              </a:solidFill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74629254-386B-4F94-86F8-9C2AEFE79759}"/>
              </a:ext>
            </a:extLst>
          </p:cNvPr>
          <p:cNvSpPr txBox="1"/>
          <p:nvPr/>
        </p:nvSpPr>
        <p:spPr>
          <a:xfrm>
            <a:off x="8128509" y="1985247"/>
            <a:ext cx="3698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000" dirty="0">
                <a:solidFill>
                  <a:srgbClr val="8ACE32"/>
                </a:solidFill>
              </a:rPr>
              <a:t>miasto i jego mieszkańcy 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A63C8FBD-AD2B-43A4-978A-A9D09AC4EF43}"/>
              </a:ext>
            </a:extLst>
          </p:cNvPr>
          <p:cNvSpPr txBox="1"/>
          <p:nvPr/>
        </p:nvSpPr>
        <p:spPr>
          <a:xfrm>
            <a:off x="1085588" y="4489147"/>
            <a:ext cx="53741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solidFill>
                  <a:srgbClr val="7AB73D"/>
                </a:solidFill>
              </a:rPr>
              <a:t>ZIELONA </a:t>
            </a:r>
          </a:p>
          <a:p>
            <a:r>
              <a:rPr lang="pl-PL" sz="3200" b="1" dirty="0">
                <a:solidFill>
                  <a:srgbClr val="7AB73D"/>
                </a:solidFill>
              </a:rPr>
              <a:t>REWOLUCJA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45ACFE1-A2BC-4D81-B0EB-2A660D1D65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67" t="25125"/>
          <a:stretch/>
        </p:blipFill>
        <p:spPr>
          <a:xfrm>
            <a:off x="7692466" y="3358997"/>
            <a:ext cx="4259108" cy="3337517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4C34E172-B938-4929-96DF-3F65EFF48890}"/>
              </a:ext>
            </a:extLst>
          </p:cNvPr>
          <p:cNvSpPr txBox="1"/>
          <p:nvPr/>
        </p:nvSpPr>
        <p:spPr>
          <a:xfrm>
            <a:off x="1085588" y="5611133"/>
            <a:ext cx="3698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rgbClr val="0E3C1F"/>
                </a:solidFill>
              </a:rPr>
              <a:t>Gdzie rodzą się pomysły ?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EF6A30B-3755-4D15-9A17-88413667324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710" y="4126309"/>
            <a:ext cx="1509756" cy="195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749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EE7B8914-AC62-4DAA-A860-448F48061FE3}"/>
              </a:ext>
            </a:extLst>
          </p:cNvPr>
          <p:cNvSpPr/>
          <p:nvPr/>
        </p:nvSpPr>
        <p:spPr>
          <a:xfrm>
            <a:off x="7898120" y="0"/>
            <a:ext cx="4293880" cy="6857999"/>
          </a:xfrm>
          <a:prstGeom prst="rect">
            <a:avLst/>
          </a:prstGeom>
          <a:solidFill>
            <a:srgbClr val="0E3C1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6B571454-3A0A-3588-310B-6A84A3FA5AEB}"/>
              </a:ext>
            </a:extLst>
          </p:cNvPr>
          <p:cNvSpPr txBox="1"/>
          <p:nvPr/>
        </p:nvSpPr>
        <p:spPr>
          <a:xfrm>
            <a:off x="8195836" y="5097134"/>
            <a:ext cx="36984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3600" dirty="0">
                <a:solidFill>
                  <a:srgbClr val="8ACE32"/>
                </a:solidFill>
              </a:rPr>
              <a:t>Co to znaczy </a:t>
            </a:r>
          </a:p>
          <a:p>
            <a:pPr algn="r"/>
            <a:r>
              <a:rPr lang="pl-PL" sz="3600" dirty="0">
                <a:solidFill>
                  <a:srgbClr val="8ACE32"/>
                </a:solidFill>
              </a:rPr>
              <a:t>ZIELONY ?  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A81860B6-34AC-316D-928A-98F7DDF162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105089">
            <a:off x="8082794" y="-1091221"/>
            <a:ext cx="6225085" cy="3539794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A598789A-CCFD-D7ED-C212-C4F1E20C5E93}"/>
              </a:ext>
            </a:extLst>
          </p:cNvPr>
          <p:cNvSpPr txBox="1"/>
          <p:nvPr/>
        </p:nvSpPr>
        <p:spPr>
          <a:xfrm>
            <a:off x="4592188" y="1118639"/>
            <a:ext cx="72347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2800" b="1" dirty="0">
                <a:solidFill>
                  <a:schemeClr val="bg1"/>
                </a:solidFill>
              </a:rPr>
              <a:t>KRAKÓW </a:t>
            </a:r>
          </a:p>
          <a:p>
            <a:pPr algn="r"/>
            <a:r>
              <a:rPr lang="pl-PL" sz="2800" b="1" dirty="0">
                <a:solidFill>
                  <a:schemeClr val="bg1"/>
                </a:solidFill>
              </a:rPr>
              <a:t>SIĘ ZMIENIA </a:t>
            </a:r>
            <a:endParaRPr lang="pl-PL" sz="2800" dirty="0">
              <a:solidFill>
                <a:schemeClr val="bg1"/>
              </a:solidFill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79A51EBE-C806-3D83-5090-864C22287BDB}"/>
              </a:ext>
            </a:extLst>
          </p:cNvPr>
          <p:cNvSpPr txBox="1"/>
          <p:nvPr/>
        </p:nvSpPr>
        <p:spPr>
          <a:xfrm>
            <a:off x="8128509" y="2072746"/>
            <a:ext cx="3698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000" dirty="0">
                <a:solidFill>
                  <a:srgbClr val="8ACE32"/>
                </a:solidFill>
              </a:rPr>
              <a:t>Zielony Kraków  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5CC68363-7ABC-60BB-ED84-CC9E6297DA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605" y="1612232"/>
            <a:ext cx="7704948" cy="468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970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rostokąt 31">
            <a:extLst>
              <a:ext uri="{FF2B5EF4-FFF2-40B4-BE49-F238E27FC236}">
                <a16:creationId xmlns:a16="http://schemas.microsoft.com/office/drawing/2014/main" id="{02B3C8CE-0411-4F2A-88BA-F1065EAF68D9}"/>
              </a:ext>
            </a:extLst>
          </p:cNvPr>
          <p:cNvSpPr/>
          <p:nvPr/>
        </p:nvSpPr>
        <p:spPr>
          <a:xfrm>
            <a:off x="7954645" y="1"/>
            <a:ext cx="4293880" cy="6857999"/>
          </a:xfrm>
          <a:prstGeom prst="rect">
            <a:avLst/>
          </a:prstGeom>
          <a:solidFill>
            <a:srgbClr val="0E3C1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33" name="Obraz 32">
            <a:extLst>
              <a:ext uri="{FF2B5EF4-FFF2-40B4-BE49-F238E27FC236}">
                <a16:creationId xmlns:a16="http://schemas.microsoft.com/office/drawing/2014/main" id="{499E5D2B-75A3-1CEF-E29A-9935E61A97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3"/>
          <a:stretch/>
        </p:blipFill>
        <p:spPr>
          <a:xfrm>
            <a:off x="6673223" y="0"/>
            <a:ext cx="7971623" cy="6685103"/>
          </a:xfrm>
          <a:prstGeom prst="rect">
            <a:avLst/>
          </a:prstGeom>
        </p:spPr>
      </p:pic>
      <p:sp>
        <p:nvSpPr>
          <p:cNvPr id="114" name="Owal 113">
            <a:extLst>
              <a:ext uri="{FF2B5EF4-FFF2-40B4-BE49-F238E27FC236}">
                <a16:creationId xmlns:a16="http://schemas.microsoft.com/office/drawing/2014/main" id="{FF6CAF08-3DC0-48C3-AFEB-B73B86E53C06}"/>
              </a:ext>
            </a:extLst>
          </p:cNvPr>
          <p:cNvSpPr/>
          <p:nvPr/>
        </p:nvSpPr>
        <p:spPr>
          <a:xfrm>
            <a:off x="7579296" y="1995051"/>
            <a:ext cx="646331" cy="6463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3" name="Owal 112">
            <a:extLst>
              <a:ext uri="{FF2B5EF4-FFF2-40B4-BE49-F238E27FC236}">
                <a16:creationId xmlns:a16="http://schemas.microsoft.com/office/drawing/2014/main" id="{8D3DA676-A8B8-41C0-A337-4D80948A3A16}"/>
              </a:ext>
            </a:extLst>
          </p:cNvPr>
          <p:cNvSpPr/>
          <p:nvPr/>
        </p:nvSpPr>
        <p:spPr>
          <a:xfrm>
            <a:off x="7599954" y="3523634"/>
            <a:ext cx="646331" cy="6463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9" name="Prostokąt 108">
            <a:extLst>
              <a:ext uri="{FF2B5EF4-FFF2-40B4-BE49-F238E27FC236}">
                <a16:creationId xmlns:a16="http://schemas.microsoft.com/office/drawing/2014/main" id="{EE0477A0-0320-4766-9DC6-1BBDE81B0DFB}"/>
              </a:ext>
            </a:extLst>
          </p:cNvPr>
          <p:cNvSpPr/>
          <p:nvPr/>
        </p:nvSpPr>
        <p:spPr>
          <a:xfrm>
            <a:off x="7805414" y="1198213"/>
            <a:ext cx="259423" cy="37050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8" name="Owal 107">
            <a:extLst>
              <a:ext uri="{FF2B5EF4-FFF2-40B4-BE49-F238E27FC236}">
                <a16:creationId xmlns:a16="http://schemas.microsoft.com/office/drawing/2014/main" id="{B5231E48-22C2-47B7-B5B9-07D8E7EF5214}"/>
              </a:ext>
            </a:extLst>
          </p:cNvPr>
          <p:cNvSpPr/>
          <p:nvPr/>
        </p:nvSpPr>
        <p:spPr>
          <a:xfrm>
            <a:off x="7602524" y="4814382"/>
            <a:ext cx="646331" cy="6463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1" name="Prostokąt 60">
            <a:extLst>
              <a:ext uri="{FF2B5EF4-FFF2-40B4-BE49-F238E27FC236}">
                <a16:creationId xmlns:a16="http://schemas.microsoft.com/office/drawing/2014/main" id="{6F65D602-5C6E-4ACD-A4AF-C7470893B4A5}"/>
              </a:ext>
            </a:extLst>
          </p:cNvPr>
          <p:cNvSpPr/>
          <p:nvPr/>
        </p:nvSpPr>
        <p:spPr>
          <a:xfrm>
            <a:off x="9121153" y="2612819"/>
            <a:ext cx="2673884" cy="3870873"/>
          </a:xfrm>
          <a:prstGeom prst="rect">
            <a:avLst/>
          </a:prstGeom>
          <a:solidFill>
            <a:schemeClr val="bg1"/>
          </a:solidFill>
          <a:ln w="28575">
            <a:solidFill>
              <a:srgbClr val="15A4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2E0291EF-8C71-4684-91BD-3C02DC295F4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672" y="821736"/>
            <a:ext cx="4505668" cy="5408362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EFDFEB53-849F-4679-9CB9-18461C0A59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49" y="3120929"/>
            <a:ext cx="1810556" cy="2895108"/>
          </a:xfrm>
          <a:prstGeom prst="rect">
            <a:avLst/>
          </a:prstGeom>
        </p:spPr>
      </p:pic>
      <p:sp>
        <p:nvSpPr>
          <p:cNvPr id="35" name="pole tekstowe 34">
            <a:extLst>
              <a:ext uri="{FF2B5EF4-FFF2-40B4-BE49-F238E27FC236}">
                <a16:creationId xmlns:a16="http://schemas.microsoft.com/office/drawing/2014/main" id="{36F36C5F-0A72-46D2-83C3-DF7213605447}"/>
              </a:ext>
            </a:extLst>
          </p:cNvPr>
          <p:cNvSpPr txBox="1"/>
          <p:nvPr/>
        </p:nvSpPr>
        <p:spPr>
          <a:xfrm>
            <a:off x="4455510" y="3236923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 err="1">
                <a:solidFill>
                  <a:srgbClr val="0E3C1F"/>
                </a:solidFill>
              </a:rPr>
              <a:t>TOMORROW</a:t>
            </a:r>
            <a:endParaRPr lang="pl-PL" dirty="0">
              <a:solidFill>
                <a:srgbClr val="0E3C1F"/>
              </a:solidFill>
            </a:endParaRPr>
          </a:p>
          <a:p>
            <a:pPr algn="r"/>
            <a:r>
              <a:rPr lang="pl-PL" dirty="0" err="1">
                <a:solidFill>
                  <a:srgbClr val="0E3C1F"/>
                </a:solidFill>
              </a:rPr>
              <a:t>IS</a:t>
            </a:r>
            <a:r>
              <a:rPr lang="pl-PL" dirty="0">
                <a:solidFill>
                  <a:srgbClr val="0E3C1F"/>
                </a:solidFill>
              </a:rPr>
              <a:t> GREEN</a:t>
            </a:r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0066EA2E-B8E4-460A-A1B2-0139AEADFBF1}"/>
              </a:ext>
            </a:extLst>
          </p:cNvPr>
          <p:cNvSpPr txBox="1"/>
          <p:nvPr/>
        </p:nvSpPr>
        <p:spPr>
          <a:xfrm>
            <a:off x="4448815" y="4506663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 err="1">
                <a:solidFill>
                  <a:srgbClr val="0E3C1F"/>
                </a:solidFill>
              </a:rPr>
              <a:t>WORK</a:t>
            </a:r>
            <a:endParaRPr lang="pl-PL" dirty="0">
              <a:solidFill>
                <a:srgbClr val="0E3C1F"/>
              </a:solidFill>
            </a:endParaRPr>
          </a:p>
          <a:p>
            <a:pPr algn="r"/>
            <a:r>
              <a:rPr lang="pl-PL" dirty="0">
                <a:solidFill>
                  <a:srgbClr val="0E3C1F"/>
                </a:solidFill>
              </a:rPr>
              <a:t> IN PROGRES </a:t>
            </a:r>
          </a:p>
        </p:txBody>
      </p:sp>
      <p:sp>
        <p:nvSpPr>
          <p:cNvPr id="25" name="Owal 24">
            <a:extLst>
              <a:ext uri="{FF2B5EF4-FFF2-40B4-BE49-F238E27FC236}">
                <a16:creationId xmlns:a16="http://schemas.microsoft.com/office/drawing/2014/main" id="{EC71F834-3DD2-4750-903D-F2AB78A98BEB}"/>
              </a:ext>
            </a:extLst>
          </p:cNvPr>
          <p:cNvSpPr/>
          <p:nvPr/>
        </p:nvSpPr>
        <p:spPr>
          <a:xfrm>
            <a:off x="7782184" y="3710856"/>
            <a:ext cx="276447" cy="276447"/>
          </a:xfrm>
          <a:prstGeom prst="ellipse">
            <a:avLst/>
          </a:prstGeom>
          <a:solidFill>
            <a:srgbClr val="15A4CE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Owal 22">
            <a:extLst>
              <a:ext uri="{FF2B5EF4-FFF2-40B4-BE49-F238E27FC236}">
                <a16:creationId xmlns:a16="http://schemas.microsoft.com/office/drawing/2014/main" id="{874D53F5-4F76-46AF-8625-2EE5B5A3B999}"/>
              </a:ext>
            </a:extLst>
          </p:cNvPr>
          <p:cNvSpPr/>
          <p:nvPr/>
        </p:nvSpPr>
        <p:spPr>
          <a:xfrm>
            <a:off x="7782184" y="3710857"/>
            <a:ext cx="276447" cy="276447"/>
          </a:xfrm>
          <a:prstGeom prst="ellipse">
            <a:avLst/>
          </a:prstGeom>
          <a:solidFill>
            <a:srgbClr val="15A4CE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73" name="Łącznik prosty 72">
            <a:extLst>
              <a:ext uri="{FF2B5EF4-FFF2-40B4-BE49-F238E27FC236}">
                <a16:creationId xmlns:a16="http://schemas.microsoft.com/office/drawing/2014/main" id="{D49DA577-FE78-4727-9C46-DDA79CC5B164}"/>
              </a:ext>
            </a:extLst>
          </p:cNvPr>
          <p:cNvCxnSpPr>
            <a:cxnSpLocks/>
            <a:endCxn id="35" idx="2"/>
          </p:cNvCxnSpPr>
          <p:nvPr/>
        </p:nvCxnSpPr>
        <p:spPr>
          <a:xfrm flipH="1">
            <a:off x="6055710" y="3855500"/>
            <a:ext cx="3065443" cy="27754"/>
          </a:xfrm>
          <a:prstGeom prst="line">
            <a:avLst/>
          </a:prstGeom>
          <a:ln w="28575">
            <a:solidFill>
              <a:srgbClr val="15A4CE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90" name="Owal 89">
            <a:extLst>
              <a:ext uri="{FF2B5EF4-FFF2-40B4-BE49-F238E27FC236}">
                <a16:creationId xmlns:a16="http://schemas.microsoft.com/office/drawing/2014/main" id="{49073B97-B298-4DC7-BF5D-05BA810AACC2}"/>
              </a:ext>
            </a:extLst>
          </p:cNvPr>
          <p:cNvSpPr/>
          <p:nvPr/>
        </p:nvSpPr>
        <p:spPr>
          <a:xfrm>
            <a:off x="7782184" y="5014769"/>
            <a:ext cx="276447" cy="276447"/>
          </a:xfrm>
          <a:prstGeom prst="ellipse">
            <a:avLst/>
          </a:prstGeom>
          <a:solidFill>
            <a:srgbClr val="15A4CE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91" name="Łącznik prosty 90">
            <a:extLst>
              <a:ext uri="{FF2B5EF4-FFF2-40B4-BE49-F238E27FC236}">
                <a16:creationId xmlns:a16="http://schemas.microsoft.com/office/drawing/2014/main" id="{058C3A02-469A-4414-8E94-7EAAE4C190C6}"/>
              </a:ext>
            </a:extLst>
          </p:cNvPr>
          <p:cNvCxnSpPr>
            <a:cxnSpLocks/>
            <a:stCxn id="90" idx="6"/>
            <a:endCxn id="36" idx="2"/>
          </p:cNvCxnSpPr>
          <p:nvPr/>
        </p:nvCxnSpPr>
        <p:spPr>
          <a:xfrm flipH="1">
            <a:off x="6049015" y="5152993"/>
            <a:ext cx="2009616" cy="1"/>
          </a:xfrm>
          <a:prstGeom prst="line">
            <a:avLst/>
          </a:prstGeom>
          <a:ln w="28575">
            <a:solidFill>
              <a:srgbClr val="15A4CE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03" name="Prostokąt 102">
            <a:extLst>
              <a:ext uri="{FF2B5EF4-FFF2-40B4-BE49-F238E27FC236}">
                <a16:creationId xmlns:a16="http://schemas.microsoft.com/office/drawing/2014/main" id="{64BC2204-3E42-41ED-803D-C8A9122E5087}"/>
              </a:ext>
            </a:extLst>
          </p:cNvPr>
          <p:cNvSpPr/>
          <p:nvPr/>
        </p:nvSpPr>
        <p:spPr>
          <a:xfrm>
            <a:off x="6330775" y="1470766"/>
            <a:ext cx="1628349" cy="859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3E24BFB3-E0E9-4E5C-8FD2-EF68AE47CDFE}"/>
              </a:ext>
            </a:extLst>
          </p:cNvPr>
          <p:cNvSpPr txBox="1"/>
          <p:nvPr/>
        </p:nvSpPr>
        <p:spPr>
          <a:xfrm>
            <a:off x="4455510" y="167259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>
                <a:solidFill>
                  <a:srgbClr val="0E3C1F"/>
                </a:solidFill>
              </a:rPr>
              <a:t>GREEN </a:t>
            </a:r>
          </a:p>
          <a:p>
            <a:pPr algn="r"/>
            <a:r>
              <a:rPr lang="pl-PL" dirty="0" err="1">
                <a:solidFill>
                  <a:srgbClr val="0E3C1F"/>
                </a:solidFill>
              </a:rPr>
              <a:t>NEUROPLASTICITY</a:t>
            </a:r>
            <a:r>
              <a:rPr lang="pl-PL" dirty="0">
                <a:solidFill>
                  <a:srgbClr val="0E3C1F"/>
                </a:solidFill>
              </a:rPr>
              <a:t> </a:t>
            </a:r>
          </a:p>
        </p:txBody>
      </p:sp>
      <p:cxnSp>
        <p:nvCxnSpPr>
          <p:cNvPr id="98" name="Łącznik prosty 97">
            <a:extLst>
              <a:ext uri="{FF2B5EF4-FFF2-40B4-BE49-F238E27FC236}">
                <a16:creationId xmlns:a16="http://schemas.microsoft.com/office/drawing/2014/main" id="{468123E0-0C5E-48BD-936C-3D318908E425}"/>
              </a:ext>
            </a:extLst>
          </p:cNvPr>
          <p:cNvCxnSpPr>
            <a:cxnSpLocks/>
          </p:cNvCxnSpPr>
          <p:nvPr/>
        </p:nvCxnSpPr>
        <p:spPr>
          <a:xfrm flipH="1">
            <a:off x="5223148" y="2328331"/>
            <a:ext cx="2734137" cy="18900"/>
          </a:xfrm>
          <a:prstGeom prst="line">
            <a:avLst/>
          </a:prstGeom>
          <a:ln w="28575">
            <a:solidFill>
              <a:srgbClr val="15A4CE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05" name="pole tekstowe 104">
            <a:extLst>
              <a:ext uri="{FF2B5EF4-FFF2-40B4-BE49-F238E27FC236}">
                <a16:creationId xmlns:a16="http://schemas.microsoft.com/office/drawing/2014/main" id="{9A4DC707-7225-48EC-BB9D-E00AB98A9058}"/>
              </a:ext>
            </a:extLst>
          </p:cNvPr>
          <p:cNvSpPr txBox="1"/>
          <p:nvPr/>
        </p:nvSpPr>
        <p:spPr>
          <a:xfrm>
            <a:off x="5861142" y="5233345"/>
            <a:ext cx="17449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400" b="1" dirty="0">
                <a:solidFill>
                  <a:srgbClr val="7AB73E"/>
                </a:solidFill>
              </a:rPr>
              <a:t>1 podejście </a:t>
            </a:r>
          </a:p>
        </p:txBody>
      </p:sp>
      <p:sp>
        <p:nvSpPr>
          <p:cNvPr id="106" name="pole tekstowe 105">
            <a:extLst>
              <a:ext uri="{FF2B5EF4-FFF2-40B4-BE49-F238E27FC236}">
                <a16:creationId xmlns:a16="http://schemas.microsoft.com/office/drawing/2014/main" id="{5FDF2095-77D0-4E5E-B72A-5AB70AD4DF24}"/>
              </a:ext>
            </a:extLst>
          </p:cNvPr>
          <p:cNvSpPr txBox="1"/>
          <p:nvPr/>
        </p:nvSpPr>
        <p:spPr>
          <a:xfrm>
            <a:off x="5880406" y="3883196"/>
            <a:ext cx="17449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400" b="1" dirty="0">
                <a:solidFill>
                  <a:srgbClr val="7AB73E"/>
                </a:solidFill>
              </a:rPr>
              <a:t>2 podejście </a:t>
            </a:r>
          </a:p>
        </p:txBody>
      </p:sp>
      <p:sp>
        <p:nvSpPr>
          <p:cNvPr id="111" name="Trójkąt równoramienny 110">
            <a:extLst>
              <a:ext uri="{FF2B5EF4-FFF2-40B4-BE49-F238E27FC236}">
                <a16:creationId xmlns:a16="http://schemas.microsoft.com/office/drawing/2014/main" id="{0DF58FE4-4213-49F1-9087-F461FAF13362}"/>
              </a:ext>
            </a:extLst>
          </p:cNvPr>
          <p:cNvSpPr/>
          <p:nvPr/>
        </p:nvSpPr>
        <p:spPr>
          <a:xfrm>
            <a:off x="7432450" y="554200"/>
            <a:ext cx="1032657" cy="89022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8" name="Trójkąt równoramienny 37">
            <a:extLst>
              <a:ext uri="{FF2B5EF4-FFF2-40B4-BE49-F238E27FC236}">
                <a16:creationId xmlns:a16="http://schemas.microsoft.com/office/drawing/2014/main" id="{F2E43783-7791-4717-AF89-843BF0D21B27}"/>
              </a:ext>
            </a:extLst>
          </p:cNvPr>
          <p:cNvSpPr/>
          <p:nvPr/>
        </p:nvSpPr>
        <p:spPr>
          <a:xfrm>
            <a:off x="7602914" y="751475"/>
            <a:ext cx="723556" cy="623755"/>
          </a:xfrm>
          <a:prstGeom prst="triangl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9" name="Obraz 38">
            <a:extLst>
              <a:ext uri="{FF2B5EF4-FFF2-40B4-BE49-F238E27FC236}">
                <a16:creationId xmlns:a16="http://schemas.microsoft.com/office/drawing/2014/main" id="{E0FBD2CC-3DD2-4801-9BB6-7EDF0F2D37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105089">
            <a:off x="8082794" y="-1091221"/>
            <a:ext cx="6225085" cy="3539794"/>
          </a:xfrm>
          <a:prstGeom prst="rect">
            <a:avLst/>
          </a:prstGeom>
        </p:spPr>
      </p:pic>
      <p:sp>
        <p:nvSpPr>
          <p:cNvPr id="40" name="pole tekstowe 39">
            <a:extLst>
              <a:ext uri="{FF2B5EF4-FFF2-40B4-BE49-F238E27FC236}">
                <a16:creationId xmlns:a16="http://schemas.microsoft.com/office/drawing/2014/main" id="{2561C425-E5FB-478D-A0FC-CF25D27A0033}"/>
              </a:ext>
            </a:extLst>
          </p:cNvPr>
          <p:cNvSpPr txBox="1"/>
          <p:nvPr/>
        </p:nvSpPr>
        <p:spPr>
          <a:xfrm>
            <a:off x="4592188" y="1118639"/>
            <a:ext cx="72347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2800" b="1" dirty="0">
                <a:solidFill>
                  <a:schemeClr val="bg1"/>
                </a:solidFill>
              </a:rPr>
              <a:t>KRAKÓW </a:t>
            </a:r>
          </a:p>
          <a:p>
            <a:pPr algn="r"/>
            <a:r>
              <a:rPr lang="pl-PL" sz="2800" b="1" dirty="0">
                <a:solidFill>
                  <a:schemeClr val="bg1"/>
                </a:solidFill>
              </a:rPr>
              <a:t>SIĘ ZMIENIA </a:t>
            </a:r>
            <a:endParaRPr lang="pl-PL" sz="2800" dirty="0">
              <a:solidFill>
                <a:schemeClr val="bg1"/>
              </a:solidFill>
            </a:endParaRPr>
          </a:p>
        </p:txBody>
      </p:sp>
      <p:sp>
        <p:nvSpPr>
          <p:cNvPr id="41" name="pole tekstowe 40">
            <a:extLst>
              <a:ext uri="{FF2B5EF4-FFF2-40B4-BE49-F238E27FC236}">
                <a16:creationId xmlns:a16="http://schemas.microsoft.com/office/drawing/2014/main" id="{A01BF1FB-0ED6-490F-BDA6-01D8592F1833}"/>
              </a:ext>
            </a:extLst>
          </p:cNvPr>
          <p:cNvSpPr txBox="1"/>
          <p:nvPr/>
        </p:nvSpPr>
        <p:spPr>
          <a:xfrm>
            <a:off x="8174290" y="1941463"/>
            <a:ext cx="3698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000" dirty="0">
                <a:solidFill>
                  <a:srgbClr val="8ACE32"/>
                </a:solidFill>
              </a:rPr>
              <a:t>zielone ambicje </a:t>
            </a:r>
          </a:p>
        </p:txBody>
      </p:sp>
      <p:sp>
        <p:nvSpPr>
          <p:cNvPr id="95" name="Owal 94">
            <a:extLst>
              <a:ext uri="{FF2B5EF4-FFF2-40B4-BE49-F238E27FC236}">
                <a16:creationId xmlns:a16="http://schemas.microsoft.com/office/drawing/2014/main" id="{1C11B3E6-A2EA-4CA6-9133-3720C1BD6F08}"/>
              </a:ext>
            </a:extLst>
          </p:cNvPr>
          <p:cNvSpPr/>
          <p:nvPr/>
        </p:nvSpPr>
        <p:spPr>
          <a:xfrm>
            <a:off x="7774239" y="2190107"/>
            <a:ext cx="276447" cy="276447"/>
          </a:xfrm>
          <a:prstGeom prst="ellipse">
            <a:avLst/>
          </a:prstGeom>
          <a:solidFill>
            <a:srgbClr val="15A4CE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2" name="pole tekstowe 41">
            <a:extLst>
              <a:ext uri="{FF2B5EF4-FFF2-40B4-BE49-F238E27FC236}">
                <a16:creationId xmlns:a16="http://schemas.microsoft.com/office/drawing/2014/main" id="{6F55985A-72FA-48D7-9372-1C42CA7E5936}"/>
              </a:ext>
            </a:extLst>
          </p:cNvPr>
          <p:cNvSpPr txBox="1"/>
          <p:nvPr/>
        </p:nvSpPr>
        <p:spPr>
          <a:xfrm>
            <a:off x="5773781" y="2318705"/>
            <a:ext cx="29758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>
                <a:solidFill>
                  <a:srgbClr val="7AB73E"/>
                </a:solidFill>
              </a:rPr>
              <a:t>aplikujemy ponownie  </a:t>
            </a:r>
          </a:p>
        </p:txBody>
      </p:sp>
    </p:spTree>
    <p:extLst>
      <p:ext uri="{BB962C8B-B14F-4D97-AF65-F5344CB8AC3E}">
        <p14:creationId xmlns:p14="http://schemas.microsoft.com/office/powerpoint/2010/main" val="3747330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EE7B8914-AC62-4DAA-A860-448F48061FE3}"/>
              </a:ext>
            </a:extLst>
          </p:cNvPr>
          <p:cNvSpPr/>
          <p:nvPr/>
        </p:nvSpPr>
        <p:spPr>
          <a:xfrm>
            <a:off x="7954645" y="1"/>
            <a:ext cx="4293880" cy="6857999"/>
          </a:xfrm>
          <a:prstGeom prst="rect">
            <a:avLst/>
          </a:prstGeom>
          <a:solidFill>
            <a:srgbClr val="0E3C1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6DFA4B3A-7089-36F1-6217-534B6C5C29D0}"/>
              </a:ext>
            </a:extLst>
          </p:cNvPr>
          <p:cNvSpPr/>
          <p:nvPr/>
        </p:nvSpPr>
        <p:spPr>
          <a:xfrm>
            <a:off x="4807558" y="1118639"/>
            <a:ext cx="6233481" cy="4783729"/>
          </a:xfrm>
          <a:prstGeom prst="rect">
            <a:avLst/>
          </a:prstGeom>
          <a:noFill/>
          <a:ln w="28575">
            <a:solidFill>
              <a:srgbClr val="0E3C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B28253D0-0528-43A5-B851-BC5F9322B4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105089">
            <a:off x="8082794" y="-1091221"/>
            <a:ext cx="6225085" cy="3539794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9210280F-6AF0-468C-A7BD-E5033062C7C2}"/>
              </a:ext>
            </a:extLst>
          </p:cNvPr>
          <p:cNvSpPr txBox="1"/>
          <p:nvPr/>
        </p:nvSpPr>
        <p:spPr>
          <a:xfrm>
            <a:off x="8285281" y="1118639"/>
            <a:ext cx="36984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2800" b="1" dirty="0">
                <a:solidFill>
                  <a:schemeClr val="bg1"/>
                </a:solidFill>
              </a:rPr>
              <a:t>KRAKÓW </a:t>
            </a:r>
          </a:p>
          <a:p>
            <a:pPr algn="r"/>
            <a:r>
              <a:rPr lang="pl-PL" sz="2800" b="1" dirty="0">
                <a:solidFill>
                  <a:schemeClr val="bg1"/>
                </a:solidFill>
              </a:rPr>
              <a:t>SIĘ ZMIENIA </a:t>
            </a:r>
            <a:endParaRPr lang="pl-PL" sz="2800" dirty="0">
              <a:solidFill>
                <a:schemeClr val="bg1"/>
              </a:solidFill>
            </a:endParaRP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57D0BEDF-4D51-4407-856B-56DA7B34CE3B}"/>
              </a:ext>
            </a:extLst>
          </p:cNvPr>
          <p:cNvSpPr txBox="1"/>
          <p:nvPr/>
        </p:nvSpPr>
        <p:spPr>
          <a:xfrm>
            <a:off x="8311088" y="2044617"/>
            <a:ext cx="3698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000" dirty="0">
                <a:solidFill>
                  <a:srgbClr val="8ACE32"/>
                </a:solidFill>
              </a:rPr>
              <a:t>od ogółu do szczegółu </a:t>
            </a:r>
          </a:p>
        </p:txBody>
      </p:sp>
      <p:grpSp>
        <p:nvGrpSpPr>
          <p:cNvPr id="14" name="Grupa 13">
            <a:extLst>
              <a:ext uri="{FF2B5EF4-FFF2-40B4-BE49-F238E27FC236}">
                <a16:creationId xmlns:a16="http://schemas.microsoft.com/office/drawing/2014/main" id="{94E7A477-2B56-D081-DF3A-9C3B442AEBF3}"/>
              </a:ext>
            </a:extLst>
          </p:cNvPr>
          <p:cNvGrpSpPr/>
          <p:nvPr/>
        </p:nvGrpSpPr>
        <p:grpSpPr>
          <a:xfrm>
            <a:off x="1662329" y="3255963"/>
            <a:ext cx="10637847" cy="3663895"/>
            <a:chOff x="1667679" y="3287404"/>
            <a:chExt cx="10637847" cy="3663895"/>
          </a:xfrm>
        </p:grpSpPr>
        <p:pic>
          <p:nvPicPr>
            <p:cNvPr id="12" name="Obraz 11">
              <a:extLst>
                <a:ext uri="{FF2B5EF4-FFF2-40B4-BE49-F238E27FC236}">
                  <a16:creationId xmlns:a16="http://schemas.microsoft.com/office/drawing/2014/main" id="{1E41C136-E480-691D-2070-E7C9B93DA9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52"/>
            <a:stretch/>
          </p:blipFill>
          <p:spPr>
            <a:xfrm rot="10800000">
              <a:off x="1667679" y="3287404"/>
              <a:ext cx="5119125" cy="3663895"/>
            </a:xfrm>
            <a:prstGeom prst="rect">
              <a:avLst/>
            </a:prstGeom>
          </p:spPr>
        </p:pic>
        <p:pic>
          <p:nvPicPr>
            <p:cNvPr id="19" name="Obraz 18">
              <a:extLst>
                <a:ext uri="{FF2B5EF4-FFF2-40B4-BE49-F238E27FC236}">
                  <a16:creationId xmlns:a16="http://schemas.microsoft.com/office/drawing/2014/main" id="{E1095A66-520E-2BE3-4EAB-653EBF263B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723" r="16642"/>
            <a:stretch/>
          </p:blipFill>
          <p:spPr>
            <a:xfrm rot="10800000">
              <a:off x="6758969" y="3287404"/>
              <a:ext cx="5546557" cy="3663895"/>
            </a:xfrm>
            <a:prstGeom prst="rect">
              <a:avLst/>
            </a:prstGeom>
          </p:spPr>
        </p:pic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D24FDCF4-4708-38E8-E7C8-2AAB57735DB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88" y="1934762"/>
            <a:ext cx="4115903" cy="31228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2B468B7C-F0CD-D5D4-6F69-1868F889BFB2}"/>
              </a:ext>
            </a:extLst>
          </p:cNvPr>
          <p:cNvSpPr txBox="1"/>
          <p:nvPr/>
        </p:nvSpPr>
        <p:spPr>
          <a:xfrm>
            <a:off x="8322368" y="3691096"/>
            <a:ext cx="34706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Strategia Miasta </a:t>
            </a:r>
          </a:p>
          <a:p>
            <a:endParaRPr lang="pl-PL" dirty="0">
              <a:solidFill>
                <a:schemeClr val="bg1"/>
              </a:solidFill>
            </a:endParaRPr>
          </a:p>
          <a:p>
            <a:r>
              <a:rPr lang="pl-PL" dirty="0">
                <a:solidFill>
                  <a:schemeClr val="bg1"/>
                </a:solidFill>
              </a:rPr>
              <a:t>Kraków to: </a:t>
            </a:r>
          </a:p>
          <a:p>
            <a:r>
              <a:rPr lang="pl-PL" dirty="0">
                <a:solidFill>
                  <a:schemeClr val="bg1"/>
                </a:solidFill>
              </a:rPr>
              <a:t>MIASTO PRZYJAZNE DO ŻYCIA </a:t>
            </a:r>
          </a:p>
          <a:p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777A3F7-06A3-AFB3-EC7D-D63E3FC396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42265" y="1772323"/>
            <a:ext cx="692293" cy="70634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84F5098-C9D3-CB8E-4444-23A870715F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1073" y="3170959"/>
            <a:ext cx="692293" cy="70634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0E5A3A3C-A0E2-0923-9826-7986B460CD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80390" y="4513653"/>
            <a:ext cx="692293" cy="706348"/>
          </a:xfrm>
          <a:prstGeom prst="rect">
            <a:avLst/>
          </a:prstGeom>
        </p:spPr>
      </p:pic>
      <p:sp>
        <p:nvSpPr>
          <p:cNvPr id="21" name="pole tekstowe 20">
            <a:extLst>
              <a:ext uri="{FF2B5EF4-FFF2-40B4-BE49-F238E27FC236}">
                <a16:creationId xmlns:a16="http://schemas.microsoft.com/office/drawing/2014/main" id="{2D8CA018-0034-43C7-8015-1090B7432B76}"/>
              </a:ext>
            </a:extLst>
          </p:cNvPr>
          <p:cNvSpPr txBox="1"/>
          <p:nvPr/>
        </p:nvSpPr>
        <p:spPr>
          <a:xfrm>
            <a:off x="394408" y="1270152"/>
            <a:ext cx="36984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600" b="1" dirty="0">
                <a:solidFill>
                  <a:srgbClr val="0E3C1F"/>
                </a:solidFill>
              </a:rPr>
              <a:t>Dokumenty polityki Miasta </a:t>
            </a:r>
          </a:p>
          <a:p>
            <a:pPr algn="r"/>
            <a:r>
              <a:rPr lang="pl-PL" sz="1600" b="1" dirty="0">
                <a:solidFill>
                  <a:srgbClr val="0E3C1F"/>
                </a:solidFill>
              </a:rPr>
              <a:t>chroniące i kształtujące tereny zieleni   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9416C837-ED3A-7D1F-1D6C-0824F8986175}"/>
              </a:ext>
            </a:extLst>
          </p:cNvPr>
          <p:cNvSpPr txBox="1"/>
          <p:nvPr/>
        </p:nvSpPr>
        <p:spPr>
          <a:xfrm>
            <a:off x="5132030" y="2023844"/>
            <a:ext cx="369844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rgbClr val="0E3C1F"/>
                </a:solidFill>
              </a:rPr>
              <a:t>ochrona,</a:t>
            </a:r>
          </a:p>
          <a:p>
            <a:r>
              <a:rPr lang="pl-PL" sz="1400" dirty="0">
                <a:solidFill>
                  <a:srgbClr val="0E3C1F"/>
                </a:solidFill>
              </a:rPr>
              <a:t>kształtowanie przestrzeni, </a:t>
            </a:r>
          </a:p>
          <a:p>
            <a:r>
              <a:rPr lang="pl-PL" sz="1400" dirty="0">
                <a:solidFill>
                  <a:srgbClr val="0E3C1F"/>
                </a:solidFill>
              </a:rPr>
              <a:t>wykupy terenów.   </a:t>
            </a:r>
          </a:p>
          <a:p>
            <a:pPr algn="ctr"/>
            <a:endParaRPr lang="pl-PL" sz="1600" b="1" dirty="0">
              <a:solidFill>
                <a:srgbClr val="0E3C1F"/>
              </a:solidFill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5FD7147F-2FC0-85C4-C09A-C7BC4AC2651F}"/>
              </a:ext>
            </a:extLst>
          </p:cNvPr>
          <p:cNvSpPr txBox="1"/>
          <p:nvPr/>
        </p:nvSpPr>
        <p:spPr>
          <a:xfrm>
            <a:off x="5184252" y="3095252"/>
            <a:ext cx="36984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rgbClr val="0E3C1F"/>
                </a:solidFill>
              </a:rPr>
              <a:t>„Powiatowy program </a:t>
            </a:r>
          </a:p>
          <a:p>
            <a:r>
              <a:rPr lang="pl-PL" sz="1600" b="1" dirty="0">
                <a:solidFill>
                  <a:srgbClr val="0E3C1F"/>
                </a:solidFill>
              </a:rPr>
              <a:t>zwiększenia lesistości </a:t>
            </a:r>
          </a:p>
          <a:p>
            <a:r>
              <a:rPr lang="pl-PL" sz="1600" b="1" dirty="0">
                <a:solidFill>
                  <a:srgbClr val="0E3C1F"/>
                </a:solidFill>
              </a:rPr>
              <a:t>Miasta Krakowa </a:t>
            </a:r>
          </a:p>
          <a:p>
            <a:r>
              <a:rPr lang="pl-PL" sz="1600" b="1" dirty="0">
                <a:solidFill>
                  <a:srgbClr val="0E3C1F"/>
                </a:solidFill>
              </a:rPr>
              <a:t>na lata 2018-2040”</a:t>
            </a: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CF9B36C4-D170-9C66-D791-75403343D1D9}"/>
              </a:ext>
            </a:extLst>
          </p:cNvPr>
          <p:cNvSpPr txBox="1"/>
          <p:nvPr/>
        </p:nvSpPr>
        <p:spPr>
          <a:xfrm>
            <a:off x="5119554" y="1682989"/>
            <a:ext cx="73522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b="1" dirty="0">
                <a:solidFill>
                  <a:srgbClr val="0E3C1F"/>
                </a:solidFill>
              </a:rPr>
              <a:t>polityka planistyczna </a:t>
            </a:r>
            <a:endParaRPr lang="pl-PL" dirty="0"/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B803D381-1311-A3B9-5895-F0144D7E3ACB}"/>
              </a:ext>
            </a:extLst>
          </p:cNvPr>
          <p:cNvSpPr txBox="1"/>
          <p:nvPr/>
        </p:nvSpPr>
        <p:spPr>
          <a:xfrm>
            <a:off x="5172683" y="4513653"/>
            <a:ext cx="36984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rgbClr val="0E3C1F"/>
                </a:solidFill>
              </a:rPr>
              <a:t>„Kierunki rozwoju</a:t>
            </a:r>
          </a:p>
          <a:p>
            <a:r>
              <a:rPr lang="pl-PL" sz="1600" b="1" dirty="0">
                <a:solidFill>
                  <a:srgbClr val="0E3C1F"/>
                </a:solidFill>
              </a:rPr>
              <a:t> i zarządzania </a:t>
            </a:r>
          </a:p>
          <a:p>
            <a:r>
              <a:rPr lang="pl-PL" sz="1600" b="1" dirty="0">
                <a:solidFill>
                  <a:srgbClr val="0E3C1F"/>
                </a:solidFill>
              </a:rPr>
              <a:t>terenami zieleni w Krakowie </a:t>
            </a:r>
          </a:p>
          <a:p>
            <a:r>
              <a:rPr lang="pl-PL" sz="1600" b="1" dirty="0">
                <a:solidFill>
                  <a:srgbClr val="0E3C1F"/>
                </a:solidFill>
              </a:rPr>
              <a:t>na lata 2019-2030” </a:t>
            </a:r>
          </a:p>
        </p:txBody>
      </p:sp>
    </p:spTree>
    <p:extLst>
      <p:ext uri="{BB962C8B-B14F-4D97-AF65-F5344CB8AC3E}">
        <p14:creationId xmlns:p14="http://schemas.microsoft.com/office/powerpoint/2010/main" val="171616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E10D332-8EFA-4028-BCC1-48251430812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226" y="1139614"/>
            <a:ext cx="6087538" cy="5176941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41A1A25D-239A-4180-9905-69F78F732B20}"/>
              </a:ext>
            </a:extLst>
          </p:cNvPr>
          <p:cNvSpPr/>
          <p:nvPr/>
        </p:nvSpPr>
        <p:spPr>
          <a:xfrm>
            <a:off x="7954645" y="1"/>
            <a:ext cx="4293880" cy="6857999"/>
          </a:xfrm>
          <a:prstGeom prst="rect">
            <a:avLst/>
          </a:prstGeom>
          <a:solidFill>
            <a:srgbClr val="0E3C1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0E3C1F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9EAD623-4CAB-4850-8818-4A4C698F31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105089">
            <a:off x="8082794" y="-1091221"/>
            <a:ext cx="6225085" cy="353979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D17126E3-CCF1-4D64-907D-B62E9836448A}"/>
              </a:ext>
            </a:extLst>
          </p:cNvPr>
          <p:cNvSpPr txBox="1"/>
          <p:nvPr/>
        </p:nvSpPr>
        <p:spPr>
          <a:xfrm>
            <a:off x="4592188" y="1118639"/>
            <a:ext cx="72347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2800" b="1" dirty="0">
                <a:solidFill>
                  <a:schemeClr val="bg1"/>
                </a:solidFill>
              </a:rPr>
              <a:t>KRAKÓW </a:t>
            </a:r>
          </a:p>
          <a:p>
            <a:pPr algn="r"/>
            <a:r>
              <a:rPr lang="pl-PL" sz="2800" b="1" dirty="0">
                <a:solidFill>
                  <a:schemeClr val="bg1"/>
                </a:solidFill>
              </a:rPr>
              <a:t>SIĘ ZMIENIA </a:t>
            </a:r>
            <a:endParaRPr lang="pl-PL" sz="2800" dirty="0">
              <a:solidFill>
                <a:schemeClr val="bg1"/>
              </a:solidFill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F053517-2092-4F86-91F1-4D2F89A6CD00}"/>
              </a:ext>
            </a:extLst>
          </p:cNvPr>
          <p:cNvSpPr txBox="1"/>
          <p:nvPr/>
        </p:nvSpPr>
        <p:spPr>
          <a:xfrm>
            <a:off x="8128509" y="2072746"/>
            <a:ext cx="3698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000" dirty="0">
                <a:solidFill>
                  <a:srgbClr val="8ACE32"/>
                </a:solidFill>
              </a:rPr>
              <a:t>zielony budżet 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B321138E-8B76-E3EE-599D-CE57C04E6EC5}"/>
              </a:ext>
            </a:extLst>
          </p:cNvPr>
          <p:cNvSpPr txBox="1"/>
          <p:nvPr/>
        </p:nvSpPr>
        <p:spPr>
          <a:xfrm>
            <a:off x="8242402" y="3140308"/>
            <a:ext cx="3470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Raport  Najwyższa Izba Kontroli (NIK) o zieleni i planowaniu: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7F8EF315-093F-A7E4-7FEC-F9AFE1C9246A}"/>
              </a:ext>
            </a:extLst>
          </p:cNvPr>
          <p:cNvSpPr/>
          <p:nvPr/>
        </p:nvSpPr>
        <p:spPr>
          <a:xfrm>
            <a:off x="8343153" y="4001600"/>
            <a:ext cx="3622670" cy="2478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26" name="Picture 2" descr="Może być zdjęciem przedstawiającym tekst „Wydatki miast wo jewódzkich objętych kontrolą na zachowanie zwiększane terenow zielonycr w latach 2015-2020 ich udział w wydatkach ogółem (w tys. zł) 200 000 400000 Warszawa 600 000 80000 000 1000000 Kraków Gdańsk 813 834 (0,8%) 684 304 (2,1%) Katowice 322 703 (1,7%) 175 902 (1,5%) Łódź 136 968 (0,5%) Rzeszów 120 198 (1,5%) Lublin 94 288 (0,7%) Żródło: opracowanie NIK na podstawie ustaleń kontroli.”">
            <a:extLst>
              <a:ext uri="{FF2B5EF4-FFF2-40B4-BE49-F238E27FC236}">
                <a16:creationId xmlns:a16="http://schemas.microsoft.com/office/drawing/2014/main" id="{88AB0704-46E2-3FC1-007D-B1057E661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257" y="4265558"/>
            <a:ext cx="3340699" cy="204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trzałka: w prawo 10">
            <a:extLst>
              <a:ext uri="{FF2B5EF4-FFF2-40B4-BE49-F238E27FC236}">
                <a16:creationId xmlns:a16="http://schemas.microsoft.com/office/drawing/2014/main" id="{91A5C7D2-7045-A58E-DCB6-AF7888C14A7D}"/>
              </a:ext>
            </a:extLst>
          </p:cNvPr>
          <p:cNvSpPr/>
          <p:nvPr/>
        </p:nvSpPr>
        <p:spPr>
          <a:xfrm rot="16200000">
            <a:off x="10187552" y="5728377"/>
            <a:ext cx="1663537" cy="580729"/>
          </a:xfrm>
          <a:prstGeom prst="rightArrow">
            <a:avLst/>
          </a:prstGeom>
          <a:solidFill>
            <a:srgbClr val="0E3C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1741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41A1A25D-239A-4180-9905-69F78F732B20}"/>
              </a:ext>
            </a:extLst>
          </p:cNvPr>
          <p:cNvSpPr/>
          <p:nvPr/>
        </p:nvSpPr>
        <p:spPr>
          <a:xfrm>
            <a:off x="7954645" y="1"/>
            <a:ext cx="4293880" cy="6857999"/>
          </a:xfrm>
          <a:prstGeom prst="rect">
            <a:avLst/>
          </a:prstGeom>
          <a:solidFill>
            <a:srgbClr val="0E3C1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0E3C1F"/>
              </a:solidFill>
            </a:endParaRP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EFFB2BA3-872B-22E2-8819-D7EBA7AD7B39}"/>
              </a:ext>
            </a:extLst>
          </p:cNvPr>
          <p:cNvSpPr/>
          <p:nvPr/>
        </p:nvSpPr>
        <p:spPr>
          <a:xfrm>
            <a:off x="8343153" y="4001600"/>
            <a:ext cx="3622670" cy="2478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9EAD623-4CAB-4850-8818-4A4C698F31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105089">
            <a:off x="8082794" y="-1091221"/>
            <a:ext cx="6225085" cy="353979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D17126E3-CCF1-4D64-907D-B62E9836448A}"/>
              </a:ext>
            </a:extLst>
          </p:cNvPr>
          <p:cNvSpPr txBox="1"/>
          <p:nvPr/>
        </p:nvSpPr>
        <p:spPr>
          <a:xfrm>
            <a:off x="4592188" y="1118639"/>
            <a:ext cx="72347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2800" b="1" dirty="0">
                <a:solidFill>
                  <a:schemeClr val="bg1"/>
                </a:solidFill>
              </a:rPr>
              <a:t>KRAKÓW </a:t>
            </a:r>
          </a:p>
          <a:p>
            <a:pPr algn="r"/>
            <a:r>
              <a:rPr lang="pl-PL" sz="2800" b="1" dirty="0">
                <a:solidFill>
                  <a:schemeClr val="bg1"/>
                </a:solidFill>
              </a:rPr>
              <a:t>SIĘ ZMIENIA </a:t>
            </a:r>
            <a:endParaRPr lang="pl-PL" sz="2800" dirty="0">
              <a:solidFill>
                <a:schemeClr val="bg1"/>
              </a:solidFill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F053517-2092-4F86-91F1-4D2F89A6CD00}"/>
              </a:ext>
            </a:extLst>
          </p:cNvPr>
          <p:cNvSpPr txBox="1"/>
          <p:nvPr/>
        </p:nvSpPr>
        <p:spPr>
          <a:xfrm>
            <a:off x="8191371" y="1975826"/>
            <a:ext cx="3698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000" dirty="0">
                <a:solidFill>
                  <a:srgbClr val="8ACE32"/>
                </a:solidFill>
              </a:rPr>
              <a:t>kierunki rozwoju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A9B760C-8C69-6E7F-8339-FE46D8C465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" t="-1618" r="-1572" b="20599"/>
          <a:stretch/>
        </p:blipFill>
        <p:spPr>
          <a:xfrm>
            <a:off x="1615297" y="882316"/>
            <a:ext cx="5541706" cy="5386904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98F47591-2D09-7CA9-6C2F-4D65FB726E46}"/>
              </a:ext>
            </a:extLst>
          </p:cNvPr>
          <p:cNvSpPr txBox="1"/>
          <p:nvPr/>
        </p:nvSpPr>
        <p:spPr>
          <a:xfrm>
            <a:off x="8242402" y="3140308"/>
            <a:ext cx="3470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Raport  Najwyższa Izba Kontroli (NIK) o zieleni i planowaniu: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1F1E740B-B85F-F62E-D5F0-968E86124CB7}"/>
              </a:ext>
            </a:extLst>
          </p:cNvPr>
          <p:cNvSpPr txBox="1"/>
          <p:nvPr/>
        </p:nvSpPr>
        <p:spPr>
          <a:xfrm>
            <a:off x="8419158" y="4406935"/>
            <a:ext cx="347066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0" i="1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„Na 19 skontrolowanych miast, </a:t>
            </a:r>
            <a:r>
              <a:rPr lang="pl-PL" sz="1400" b="1" i="1" dirty="0">
                <a:solidFill>
                  <a:srgbClr val="4A8600"/>
                </a:solidFill>
                <a:effectLst/>
                <a:latin typeface="Open Sans" panose="020B0606030504020204" pitchFamily="34" charset="0"/>
              </a:rPr>
              <a:t>tylko Kraków wypracował kierunki rozwoju i zarządzania zielenią, </a:t>
            </a:r>
            <a:r>
              <a:rPr lang="pl-PL" sz="1400" b="0" i="1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w tym stworzył m.in. diagnozę stanu zieleni, priorytety rozwoju, a także konkretne wskazania do opracowania planów miejscowych i listę koniecznych inwestycji.”</a:t>
            </a:r>
            <a:endParaRPr lang="pl-PL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843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41A1A25D-239A-4180-9905-69F78F732B20}"/>
              </a:ext>
            </a:extLst>
          </p:cNvPr>
          <p:cNvSpPr/>
          <p:nvPr/>
        </p:nvSpPr>
        <p:spPr>
          <a:xfrm>
            <a:off x="7954645" y="1"/>
            <a:ext cx="4293880" cy="6857999"/>
          </a:xfrm>
          <a:prstGeom prst="rect">
            <a:avLst/>
          </a:prstGeom>
          <a:solidFill>
            <a:srgbClr val="0E3C1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0E3C1F"/>
              </a:solidFill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8E55FD44-3914-3D1A-A847-9A1E54D853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3"/>
          <a:stretch/>
        </p:blipFill>
        <p:spPr>
          <a:xfrm>
            <a:off x="6231698" y="888323"/>
            <a:ext cx="7971623" cy="6685103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AFDF4372-FE3F-88CF-7EE4-AE65EBFF1F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14"/>
          <a:stretch/>
        </p:blipFill>
        <p:spPr>
          <a:xfrm>
            <a:off x="7036897" y="562260"/>
            <a:ext cx="3180613" cy="4687262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9EAD623-4CAB-4850-8818-4A4C698F31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105089">
            <a:off x="8138640" y="-1044604"/>
            <a:ext cx="6225085" cy="353979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D17126E3-CCF1-4D64-907D-B62E9836448A}"/>
              </a:ext>
            </a:extLst>
          </p:cNvPr>
          <p:cNvSpPr txBox="1"/>
          <p:nvPr/>
        </p:nvSpPr>
        <p:spPr>
          <a:xfrm>
            <a:off x="4592188" y="1118639"/>
            <a:ext cx="72347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2800" b="1" dirty="0">
                <a:solidFill>
                  <a:schemeClr val="bg1"/>
                </a:solidFill>
              </a:rPr>
              <a:t>KRAKÓW </a:t>
            </a:r>
          </a:p>
          <a:p>
            <a:pPr algn="r"/>
            <a:r>
              <a:rPr lang="pl-PL" sz="2800" b="1" dirty="0">
                <a:solidFill>
                  <a:schemeClr val="bg1"/>
                </a:solidFill>
              </a:rPr>
              <a:t>SIĘ ZMIENIA </a:t>
            </a:r>
            <a:endParaRPr lang="pl-PL" sz="2800" dirty="0">
              <a:solidFill>
                <a:schemeClr val="bg1"/>
              </a:solidFill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F053517-2092-4F86-91F1-4D2F89A6CD00}"/>
              </a:ext>
            </a:extLst>
          </p:cNvPr>
          <p:cNvSpPr txBox="1"/>
          <p:nvPr/>
        </p:nvSpPr>
        <p:spPr>
          <a:xfrm>
            <a:off x="8128509" y="2072746"/>
            <a:ext cx="3698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000" dirty="0">
                <a:solidFill>
                  <a:srgbClr val="8ACE32"/>
                </a:solidFill>
              </a:rPr>
              <a:t>dostęp do </a:t>
            </a:r>
          </a:p>
          <a:p>
            <a:pPr algn="r"/>
            <a:r>
              <a:rPr lang="pl-PL" sz="2000" dirty="0">
                <a:solidFill>
                  <a:srgbClr val="8ACE32"/>
                </a:solidFill>
              </a:rPr>
              <a:t>terenów zieleni 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C202B1DD-1673-D434-E307-F5669DADB7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67" t="25125"/>
          <a:stretch/>
        </p:blipFill>
        <p:spPr>
          <a:xfrm>
            <a:off x="7692466" y="3358997"/>
            <a:ext cx="4259108" cy="3337517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F4D8540B-0933-6872-3B94-9A736D86BF2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012" y="1125244"/>
            <a:ext cx="6519567" cy="5097196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F388C26A-7711-EC1D-5293-1514D3868389}"/>
              </a:ext>
            </a:extLst>
          </p:cNvPr>
          <p:cNvSpPr txBox="1"/>
          <p:nvPr/>
        </p:nvSpPr>
        <p:spPr>
          <a:xfrm>
            <a:off x="459344" y="6157240"/>
            <a:ext cx="6956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200" dirty="0">
                <a:solidFill>
                  <a:srgbClr val="0E3C1F"/>
                </a:solidFill>
              </a:rPr>
              <a:t>Analiza dostępności wykonana w oparciu o definicję przestrzeni publicznej Komisji Europejskiej    </a:t>
            </a:r>
          </a:p>
        </p:txBody>
      </p:sp>
    </p:spTree>
    <p:extLst>
      <p:ext uri="{BB962C8B-B14F-4D97-AF65-F5344CB8AC3E}">
        <p14:creationId xmlns:p14="http://schemas.microsoft.com/office/powerpoint/2010/main" val="2539169683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szablon UMK">
      <a:dk1>
        <a:srgbClr val="0063AF"/>
      </a:dk1>
      <a:lt1>
        <a:sysClr val="window" lastClr="FFFFFF"/>
      </a:lt1>
      <a:dk2>
        <a:srgbClr val="000000"/>
      </a:dk2>
      <a:lt2>
        <a:srgbClr val="E7E6E6"/>
      </a:lt2>
      <a:accent1>
        <a:srgbClr val="512078"/>
      </a:accent1>
      <a:accent2>
        <a:srgbClr val="DC0613"/>
      </a:accent2>
      <a:accent3>
        <a:srgbClr val="74AF27"/>
      </a:accent3>
      <a:accent4>
        <a:srgbClr val="0099D4"/>
      </a:accent4>
      <a:accent5>
        <a:srgbClr val="F0B500"/>
      </a:accent5>
      <a:accent6>
        <a:srgbClr val="ACABAB"/>
      </a:accent6>
      <a:hlink>
        <a:srgbClr val="0063AF"/>
      </a:hlink>
      <a:folHlink>
        <a:srgbClr val="0063AF"/>
      </a:folHlink>
    </a:clrScheme>
    <a:fontScheme name="UMK">
      <a:majorFont>
        <a:latin typeface="Lato Black"/>
        <a:ea typeface=""/>
        <a:cs typeface=""/>
      </a:majorFont>
      <a:minorFont>
        <a:latin typeface="Lato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zablon UMK">
    <a:dk1>
      <a:srgbClr val="0063AF"/>
    </a:dk1>
    <a:lt1>
      <a:sysClr val="window" lastClr="FFFFFF"/>
    </a:lt1>
    <a:dk2>
      <a:srgbClr val="000000"/>
    </a:dk2>
    <a:lt2>
      <a:srgbClr val="E7E6E6"/>
    </a:lt2>
    <a:accent1>
      <a:srgbClr val="512078"/>
    </a:accent1>
    <a:accent2>
      <a:srgbClr val="DC0613"/>
    </a:accent2>
    <a:accent3>
      <a:srgbClr val="74AF27"/>
    </a:accent3>
    <a:accent4>
      <a:srgbClr val="0099D4"/>
    </a:accent4>
    <a:accent5>
      <a:srgbClr val="F0B500"/>
    </a:accent5>
    <a:accent6>
      <a:srgbClr val="ACABAB"/>
    </a:accent6>
    <a:hlink>
      <a:srgbClr val="0063AF"/>
    </a:hlink>
    <a:folHlink>
      <a:srgbClr val="0063AF"/>
    </a:folHlink>
  </a:clrScheme>
</a:themeOverride>
</file>

<file path=ppt/theme/themeOverride2.xml><?xml version="1.0" encoding="utf-8"?>
<a:themeOverride xmlns:a="http://schemas.openxmlformats.org/drawingml/2006/main">
  <a:clrScheme name="szablon UMK">
    <a:dk1>
      <a:srgbClr val="0063AF"/>
    </a:dk1>
    <a:lt1>
      <a:sysClr val="window" lastClr="FFFFFF"/>
    </a:lt1>
    <a:dk2>
      <a:srgbClr val="000000"/>
    </a:dk2>
    <a:lt2>
      <a:srgbClr val="E7E6E6"/>
    </a:lt2>
    <a:accent1>
      <a:srgbClr val="512078"/>
    </a:accent1>
    <a:accent2>
      <a:srgbClr val="DC0613"/>
    </a:accent2>
    <a:accent3>
      <a:srgbClr val="74AF27"/>
    </a:accent3>
    <a:accent4>
      <a:srgbClr val="0099D4"/>
    </a:accent4>
    <a:accent5>
      <a:srgbClr val="F0B500"/>
    </a:accent5>
    <a:accent6>
      <a:srgbClr val="ACABAB"/>
    </a:accent6>
    <a:hlink>
      <a:srgbClr val="0063AF"/>
    </a:hlink>
    <a:folHlink>
      <a:srgbClr val="0063A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4458</TotalTime>
  <Words>439</Words>
  <Application>Microsoft Office PowerPoint</Application>
  <PresentationFormat>Panoramiczny</PresentationFormat>
  <Paragraphs>150</Paragraphs>
  <Slides>26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11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38" baseType="lpstr">
      <vt:lpstr>Adobe Devanagari</vt:lpstr>
      <vt:lpstr>Arial</vt:lpstr>
      <vt:lpstr>Bebas Neue Bold</vt:lpstr>
      <vt:lpstr>Calibri</vt:lpstr>
      <vt:lpstr>Lato</vt:lpstr>
      <vt:lpstr>Lato Black</vt:lpstr>
      <vt:lpstr>Open Sans</vt:lpstr>
      <vt:lpstr>Polly</vt:lpstr>
      <vt:lpstr>Tahoma</vt:lpstr>
      <vt:lpstr>Times New Roman</vt:lpstr>
      <vt:lpstr>Wingdings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Robert Balcerzyk</dc:creator>
  <cp:lastModifiedBy>Kądziołka-Czupryńska Anna</cp:lastModifiedBy>
  <cp:revision>487</cp:revision>
  <cp:lastPrinted>2022-04-27T12:07:10Z</cp:lastPrinted>
  <dcterms:created xsi:type="dcterms:W3CDTF">2017-05-26T08:53:19Z</dcterms:created>
  <dcterms:modified xsi:type="dcterms:W3CDTF">2022-05-05T07:26:19Z</dcterms:modified>
</cp:coreProperties>
</file>