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6" r:id="rId2"/>
    <p:sldId id="280" r:id="rId3"/>
    <p:sldId id="294" r:id="rId4"/>
    <p:sldId id="291" r:id="rId5"/>
    <p:sldId id="289" r:id="rId6"/>
    <p:sldId id="268" r:id="rId7"/>
    <p:sldId id="288" r:id="rId8"/>
    <p:sldId id="283" r:id="rId9"/>
  </p:sldIdLst>
  <p:sldSz cx="12192000" cy="6858000"/>
  <p:notesSz cx="6858000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180EB-65C3-44E6-9855-D971EE38ECD3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36FC3-6BD3-4600-A13A-6980DAFC96C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378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8241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5475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897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6127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659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3688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299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7306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9942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149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621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CBB2F-5488-4917-964A-26E5981D0407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2C743-CC3A-4A0B-A769-A2E6EE5513D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414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a 51"/>
          <p:cNvGrpSpPr/>
          <p:nvPr/>
        </p:nvGrpSpPr>
        <p:grpSpPr>
          <a:xfrm>
            <a:off x="144576" y="191371"/>
            <a:ext cx="2538484" cy="571363"/>
            <a:chOff x="300252" y="504968"/>
            <a:chExt cx="2538484" cy="571363"/>
          </a:xfrm>
        </p:grpSpPr>
        <p:pic>
          <p:nvPicPr>
            <p:cNvPr id="53" name="Obraz 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252" y="504968"/>
              <a:ext cx="2538484" cy="571363"/>
            </a:xfrm>
            <a:prstGeom prst="rect">
              <a:avLst/>
            </a:prstGeom>
          </p:spPr>
        </p:pic>
        <p:cxnSp>
          <p:nvCxnSpPr>
            <p:cNvPr id="54" name="Łącznik prosty 53"/>
            <p:cNvCxnSpPr/>
            <p:nvPr/>
          </p:nvCxnSpPr>
          <p:spPr>
            <a:xfrm>
              <a:off x="300252" y="504968"/>
              <a:ext cx="2337684" cy="795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Prostokąt 54"/>
          <p:cNvSpPr/>
          <p:nvPr/>
        </p:nvSpPr>
        <p:spPr>
          <a:xfrm>
            <a:off x="323546" y="2519756"/>
            <a:ext cx="112854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4800" b="1" dirty="0" smtClean="0"/>
              <a:t>Incydent smogowy</a:t>
            </a:r>
          </a:p>
          <a:p>
            <a:pPr algn="ctr"/>
            <a:r>
              <a:rPr lang="pl-PL" sz="4800" b="1" dirty="0" smtClean="0"/>
              <a:t>wnioski</a:t>
            </a:r>
          </a:p>
        </p:txBody>
      </p:sp>
      <p:sp>
        <p:nvSpPr>
          <p:cNvPr id="2" name="Prostokąt 1"/>
          <p:cNvSpPr/>
          <p:nvPr/>
        </p:nvSpPr>
        <p:spPr>
          <a:xfrm>
            <a:off x="1565753" y="5594766"/>
            <a:ext cx="106262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 smtClean="0"/>
              <a:t>Poziom dopuszczalny </a:t>
            </a:r>
            <a:r>
              <a:rPr lang="pl-PL" sz="1400" dirty="0"/>
              <a:t>&lt; 50 </a:t>
            </a:r>
            <a:r>
              <a:rPr lang="pl-PL" sz="1400" dirty="0" smtClean="0"/>
              <a:t>µg/m3</a:t>
            </a:r>
          </a:p>
          <a:p>
            <a:r>
              <a:rPr lang="pl-PL" sz="1400" dirty="0"/>
              <a:t>Przekroczenie poziomu docelowego  między 50 µg/m3 i 200 </a:t>
            </a:r>
            <a:r>
              <a:rPr lang="pl-PL" sz="1400" dirty="0" smtClean="0"/>
              <a:t>µg/m3 – kod żółty, I stopień /procedura informacyjna/</a:t>
            </a:r>
          </a:p>
          <a:p>
            <a:r>
              <a:rPr lang="pl-PL" sz="1400" dirty="0"/>
              <a:t>Przekroczenie poziomu informowania między 200 µg/m3 i 300 µg/m3 </a:t>
            </a:r>
            <a:r>
              <a:rPr lang="pl-PL" sz="1400" dirty="0" smtClean="0"/>
              <a:t>– kod pomarańczowy, II stopień /procedura informacyjno- ostrzegawcza/</a:t>
            </a:r>
            <a:endParaRPr lang="pl-PL" sz="1400" dirty="0"/>
          </a:p>
          <a:p>
            <a:r>
              <a:rPr lang="pl-PL" sz="1400" dirty="0" smtClean="0"/>
              <a:t> </a:t>
            </a:r>
            <a:r>
              <a:rPr lang="pl-PL" sz="1400" dirty="0"/>
              <a:t>Przekroczenie poziomu alarmowego &gt; 300 </a:t>
            </a:r>
            <a:r>
              <a:rPr lang="pl-PL" sz="1400" dirty="0" smtClean="0"/>
              <a:t>µg/m3 – kod czerwony, III stopień /stan alarmowy/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291983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a 51"/>
          <p:cNvGrpSpPr/>
          <p:nvPr/>
        </p:nvGrpSpPr>
        <p:grpSpPr>
          <a:xfrm>
            <a:off x="144576" y="191371"/>
            <a:ext cx="2538484" cy="571363"/>
            <a:chOff x="300252" y="504968"/>
            <a:chExt cx="2538484" cy="571363"/>
          </a:xfrm>
        </p:grpSpPr>
        <p:pic>
          <p:nvPicPr>
            <p:cNvPr id="53" name="Obraz 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252" y="504968"/>
              <a:ext cx="2538484" cy="571363"/>
            </a:xfrm>
            <a:prstGeom prst="rect">
              <a:avLst/>
            </a:prstGeom>
          </p:spPr>
        </p:pic>
        <p:cxnSp>
          <p:nvCxnSpPr>
            <p:cNvPr id="54" name="Łącznik prosty 53"/>
            <p:cNvCxnSpPr/>
            <p:nvPr/>
          </p:nvCxnSpPr>
          <p:spPr>
            <a:xfrm>
              <a:off x="300252" y="504968"/>
              <a:ext cx="2337684" cy="795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Prostokąt 54"/>
          <p:cNvSpPr/>
          <p:nvPr/>
        </p:nvSpPr>
        <p:spPr>
          <a:xfrm>
            <a:off x="3920648" y="24071"/>
            <a:ext cx="80202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/>
              <a:t>Przyczyny wzburzenia opinii publicznej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350375" y="1073960"/>
            <a:ext cx="1128595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Dlaczego powyższe elementy wystąpiły z taką skalą pomimo, że </a:t>
            </a:r>
            <a:r>
              <a:rPr lang="pl-PL" sz="2400" u="sng" dirty="0" smtClean="0"/>
              <a:t>(paradoksalnie) wszystkie przewidziane w POP dla Małopolski procedury zostały wdrożone</a:t>
            </a:r>
            <a:r>
              <a:rPr lang="pl-PL" sz="2400" dirty="0" smtClean="0"/>
              <a:t>?</a:t>
            </a:r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  <a:p>
            <a:pPr algn="ctr"/>
            <a:r>
              <a:rPr lang="pl-PL" sz="4000" b="1" dirty="0" smtClean="0">
                <a:solidFill>
                  <a:srgbClr val="C00000"/>
                </a:solidFill>
              </a:rPr>
              <a:t>ISTNIEJE </a:t>
            </a:r>
            <a:r>
              <a:rPr lang="pl-PL" sz="4000" b="1" dirty="0" smtClean="0">
                <a:solidFill>
                  <a:srgbClr val="C00000"/>
                </a:solidFill>
              </a:rPr>
              <a:t>DUŻA LUKA CZASOWA MIĘDZY WYSTĄPIENIEM ZJAWISKA A ROZPOCZĘCIEM AKCJI </a:t>
            </a:r>
            <a:r>
              <a:rPr lang="pl-PL" sz="4000" b="1" dirty="0" smtClean="0">
                <a:solidFill>
                  <a:srgbClr val="C00000"/>
                </a:solidFill>
              </a:rPr>
              <a:t>INFORMACYJNEJ!</a:t>
            </a:r>
            <a:endParaRPr lang="pl-PL" sz="4000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/>
          </a:p>
        </p:txBody>
      </p:sp>
    </p:spTree>
    <p:extLst>
      <p:ext uri="{BB962C8B-B14F-4D97-AF65-F5344CB8AC3E}">
        <p14:creationId xmlns:p14="http://schemas.microsoft.com/office/powerpoint/2010/main" val="281408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838"/>
            <a:ext cx="12191999" cy="6551331"/>
          </a:xfrm>
          <a:prstGeom prst="rect">
            <a:avLst/>
          </a:prstGeom>
        </p:spPr>
      </p:pic>
      <p:cxnSp>
        <p:nvCxnSpPr>
          <p:cNvPr id="4" name="Łącznik prosty 3"/>
          <p:cNvCxnSpPr/>
          <p:nvPr/>
        </p:nvCxnSpPr>
        <p:spPr>
          <a:xfrm flipH="1">
            <a:off x="4647156" y="2630466"/>
            <a:ext cx="62630" cy="3056350"/>
          </a:xfrm>
          <a:prstGeom prst="line">
            <a:avLst/>
          </a:prstGeom>
          <a:ln w="698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7907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981351"/>
              </p:ext>
            </p:extLst>
          </p:nvPr>
        </p:nvGraphicFramePr>
        <p:xfrm>
          <a:off x="663877" y="1665963"/>
          <a:ext cx="10647127" cy="3634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8039"/>
                <a:gridCol w="809924"/>
                <a:gridCol w="809924"/>
                <a:gridCol w="809924"/>
                <a:gridCol w="809924"/>
                <a:gridCol w="809924"/>
                <a:gridCol w="809924"/>
                <a:gridCol w="809924"/>
                <a:gridCol w="809924"/>
                <a:gridCol w="809924"/>
                <a:gridCol w="809924"/>
                <a:gridCol w="809924"/>
                <a:gridCol w="809924"/>
              </a:tblGrid>
              <a:tr h="75156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</a:rPr>
                        <a:t> </a:t>
                      </a:r>
                      <a:r>
                        <a:rPr lang="pl-PL" sz="1800" b="1" u="none" strike="noStrike" dirty="0" smtClean="0">
                          <a:effectLst/>
                        </a:rPr>
                        <a:t>LICZBA </a:t>
                      </a:r>
                      <a:r>
                        <a:rPr lang="pl-PL" sz="1800" b="1" u="none" strike="noStrike" dirty="0">
                          <a:effectLst/>
                        </a:rPr>
                        <a:t>i DŁUGOŚĆ TRWANIA EPIZODÓW STĘŻEŃ PYŁÓW PM 10 &gt;200 µg/m3 </a:t>
                      </a:r>
                      <a:br>
                        <a:rPr lang="pl-PL" sz="1800" b="1" u="none" strike="noStrike" dirty="0">
                          <a:effectLst/>
                        </a:rPr>
                      </a:br>
                      <a:r>
                        <a:rPr lang="pl-PL" sz="1800" b="1" u="none" strike="noStrike" dirty="0">
                          <a:effectLst/>
                        </a:rPr>
                        <a:t>W LATACH </a:t>
                      </a:r>
                      <a:r>
                        <a:rPr lang="pl-PL" sz="1800" b="1" u="none" strike="noStrike" dirty="0" smtClean="0">
                          <a:effectLst/>
                        </a:rPr>
                        <a:t>2012-2015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48159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LICZBA DNI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NOWA HUTA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BUJAKA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ALEJE KRASIŃSKIEGO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48290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2015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7950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3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3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7950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II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7950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III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7950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IV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 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Prostokąt 3"/>
          <p:cNvSpPr/>
          <p:nvPr/>
        </p:nvSpPr>
        <p:spPr>
          <a:xfrm>
            <a:off x="5183230" y="0"/>
            <a:ext cx="70087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/>
              <a:t>Jak powinien wyglądać ,,następny raz”?</a:t>
            </a:r>
          </a:p>
        </p:txBody>
      </p:sp>
      <p:sp>
        <p:nvSpPr>
          <p:cNvPr id="2" name="Dowolny kształt 1"/>
          <p:cNvSpPr/>
          <p:nvPr/>
        </p:nvSpPr>
        <p:spPr>
          <a:xfrm>
            <a:off x="1653435" y="3206663"/>
            <a:ext cx="9770447" cy="776614"/>
          </a:xfrm>
          <a:custGeom>
            <a:avLst/>
            <a:gdLst>
              <a:gd name="connsiteX0" fmla="*/ 1478072 w 9820552"/>
              <a:gd name="connsiteY0" fmla="*/ 0 h 425885"/>
              <a:gd name="connsiteX1" fmla="*/ 1077239 w 9820552"/>
              <a:gd name="connsiteY1" fmla="*/ 12526 h 425885"/>
              <a:gd name="connsiteX2" fmla="*/ 1039661 w 9820552"/>
              <a:gd name="connsiteY2" fmla="*/ 25052 h 425885"/>
              <a:gd name="connsiteX3" fmla="*/ 613776 w 9820552"/>
              <a:gd name="connsiteY3" fmla="*/ 37578 h 425885"/>
              <a:gd name="connsiteX4" fmla="*/ 25052 w 9820552"/>
              <a:gd name="connsiteY4" fmla="*/ 75157 h 425885"/>
              <a:gd name="connsiteX5" fmla="*/ 0 w 9820552"/>
              <a:gd name="connsiteY5" fmla="*/ 112735 h 425885"/>
              <a:gd name="connsiteX6" fmla="*/ 50104 w 9820552"/>
              <a:gd name="connsiteY6" fmla="*/ 237995 h 425885"/>
              <a:gd name="connsiteX7" fmla="*/ 100209 w 9820552"/>
              <a:gd name="connsiteY7" fmla="*/ 288099 h 425885"/>
              <a:gd name="connsiteX8" fmla="*/ 137787 w 9820552"/>
              <a:gd name="connsiteY8" fmla="*/ 300625 h 425885"/>
              <a:gd name="connsiteX9" fmla="*/ 225469 w 9820552"/>
              <a:gd name="connsiteY9" fmla="*/ 338203 h 425885"/>
              <a:gd name="connsiteX10" fmla="*/ 3319398 w 9820552"/>
              <a:gd name="connsiteY10" fmla="*/ 325677 h 425885"/>
              <a:gd name="connsiteX11" fmla="*/ 3770335 w 9820552"/>
              <a:gd name="connsiteY11" fmla="*/ 350729 h 425885"/>
              <a:gd name="connsiteX12" fmla="*/ 4033381 w 9820552"/>
              <a:gd name="connsiteY12" fmla="*/ 375781 h 425885"/>
              <a:gd name="connsiteX13" fmla="*/ 4083485 w 9820552"/>
              <a:gd name="connsiteY13" fmla="*/ 388307 h 425885"/>
              <a:gd name="connsiteX14" fmla="*/ 4158641 w 9820552"/>
              <a:gd name="connsiteY14" fmla="*/ 400833 h 425885"/>
              <a:gd name="connsiteX15" fmla="*/ 4196219 w 9820552"/>
              <a:gd name="connsiteY15" fmla="*/ 413359 h 425885"/>
              <a:gd name="connsiteX16" fmla="*/ 4396636 w 9820552"/>
              <a:gd name="connsiteY16" fmla="*/ 425885 h 425885"/>
              <a:gd name="connsiteX17" fmla="*/ 5411244 w 9820552"/>
              <a:gd name="connsiteY17" fmla="*/ 413359 h 425885"/>
              <a:gd name="connsiteX18" fmla="*/ 5448822 w 9820552"/>
              <a:gd name="connsiteY18" fmla="*/ 400833 h 425885"/>
              <a:gd name="connsiteX19" fmla="*/ 5536504 w 9820552"/>
              <a:gd name="connsiteY19" fmla="*/ 388307 h 425885"/>
              <a:gd name="connsiteX20" fmla="*/ 6037546 w 9820552"/>
              <a:gd name="connsiteY20" fmla="*/ 363255 h 425885"/>
              <a:gd name="connsiteX21" fmla="*/ 6200384 w 9820552"/>
              <a:gd name="connsiteY21" fmla="*/ 338203 h 425885"/>
              <a:gd name="connsiteX22" fmla="*/ 6400800 w 9820552"/>
              <a:gd name="connsiteY22" fmla="*/ 325677 h 425885"/>
              <a:gd name="connsiteX23" fmla="*/ 6713951 w 9820552"/>
              <a:gd name="connsiteY23" fmla="*/ 313151 h 425885"/>
              <a:gd name="connsiteX24" fmla="*/ 6976998 w 9820552"/>
              <a:gd name="connsiteY24" fmla="*/ 300625 h 425885"/>
              <a:gd name="connsiteX25" fmla="*/ 7089732 w 9820552"/>
              <a:gd name="connsiteY25" fmla="*/ 288099 h 425885"/>
              <a:gd name="connsiteX26" fmla="*/ 7189940 w 9820552"/>
              <a:gd name="connsiteY26" fmla="*/ 275573 h 425885"/>
              <a:gd name="connsiteX27" fmla="*/ 7653403 w 9820552"/>
              <a:gd name="connsiteY27" fmla="*/ 288099 h 425885"/>
              <a:gd name="connsiteX28" fmla="*/ 7728559 w 9820552"/>
              <a:gd name="connsiteY28" fmla="*/ 300625 h 425885"/>
              <a:gd name="connsiteX29" fmla="*/ 7853819 w 9820552"/>
              <a:gd name="connsiteY29" fmla="*/ 325677 h 425885"/>
              <a:gd name="connsiteX30" fmla="*/ 8054236 w 9820552"/>
              <a:gd name="connsiteY30" fmla="*/ 350729 h 425885"/>
              <a:gd name="connsiteX31" fmla="*/ 8229600 w 9820552"/>
              <a:gd name="connsiteY31" fmla="*/ 375781 h 425885"/>
              <a:gd name="connsiteX32" fmla="*/ 9206630 w 9820552"/>
              <a:gd name="connsiteY32" fmla="*/ 388307 h 425885"/>
              <a:gd name="connsiteX33" fmla="*/ 9645041 w 9820552"/>
              <a:gd name="connsiteY33" fmla="*/ 363255 h 425885"/>
              <a:gd name="connsiteX34" fmla="*/ 9770302 w 9820552"/>
              <a:gd name="connsiteY34" fmla="*/ 313151 h 425885"/>
              <a:gd name="connsiteX35" fmla="*/ 9807880 w 9820552"/>
              <a:gd name="connsiteY35" fmla="*/ 288099 h 425885"/>
              <a:gd name="connsiteX36" fmla="*/ 9820406 w 9820552"/>
              <a:gd name="connsiteY36" fmla="*/ 250521 h 425885"/>
              <a:gd name="connsiteX37" fmla="*/ 9757776 w 9820552"/>
              <a:gd name="connsiteY37" fmla="*/ 125261 h 425885"/>
              <a:gd name="connsiteX38" fmla="*/ 9632515 w 9820552"/>
              <a:gd name="connsiteY38" fmla="*/ 87683 h 425885"/>
              <a:gd name="connsiteX39" fmla="*/ 9494729 w 9820552"/>
              <a:gd name="connsiteY39" fmla="*/ 50104 h 425885"/>
              <a:gd name="connsiteX40" fmla="*/ 9131474 w 9820552"/>
              <a:gd name="connsiteY40" fmla="*/ 62631 h 425885"/>
              <a:gd name="connsiteX41" fmla="*/ 9031266 w 9820552"/>
              <a:gd name="connsiteY41" fmla="*/ 75157 h 425885"/>
              <a:gd name="connsiteX42" fmla="*/ 8943584 w 9820552"/>
              <a:gd name="connsiteY42" fmla="*/ 87683 h 425885"/>
              <a:gd name="connsiteX43" fmla="*/ 8417491 w 9820552"/>
              <a:gd name="connsiteY43" fmla="*/ 100209 h 425885"/>
              <a:gd name="connsiteX44" fmla="*/ 8179496 w 9820552"/>
              <a:gd name="connsiteY44" fmla="*/ 112735 h 425885"/>
              <a:gd name="connsiteX45" fmla="*/ 7979080 w 9820552"/>
              <a:gd name="connsiteY45" fmla="*/ 125261 h 425885"/>
              <a:gd name="connsiteX46" fmla="*/ 7665929 w 9820552"/>
              <a:gd name="connsiteY46" fmla="*/ 137787 h 425885"/>
              <a:gd name="connsiteX47" fmla="*/ 6701425 w 9820552"/>
              <a:gd name="connsiteY47" fmla="*/ 112735 h 425885"/>
              <a:gd name="connsiteX48" fmla="*/ 5987441 w 9820552"/>
              <a:gd name="connsiteY48" fmla="*/ 125261 h 425885"/>
              <a:gd name="connsiteX49" fmla="*/ 4183693 w 9820552"/>
              <a:gd name="connsiteY49" fmla="*/ 87683 h 425885"/>
              <a:gd name="connsiteX50" fmla="*/ 3394554 w 9820552"/>
              <a:gd name="connsiteY50" fmla="*/ 100209 h 425885"/>
              <a:gd name="connsiteX51" fmla="*/ 3319398 w 9820552"/>
              <a:gd name="connsiteY51" fmla="*/ 112735 h 425885"/>
              <a:gd name="connsiteX52" fmla="*/ 3169085 w 9820552"/>
              <a:gd name="connsiteY52" fmla="*/ 125261 h 425885"/>
              <a:gd name="connsiteX53" fmla="*/ 2868461 w 9820552"/>
              <a:gd name="connsiteY53" fmla="*/ 162839 h 425885"/>
              <a:gd name="connsiteX54" fmla="*/ 2116899 w 9820552"/>
              <a:gd name="connsiteY54" fmla="*/ 137787 h 425885"/>
              <a:gd name="connsiteX55" fmla="*/ 1954061 w 9820552"/>
              <a:gd name="connsiteY55" fmla="*/ 87683 h 425885"/>
              <a:gd name="connsiteX56" fmla="*/ 1841326 w 9820552"/>
              <a:gd name="connsiteY56" fmla="*/ 50104 h 425885"/>
              <a:gd name="connsiteX57" fmla="*/ 1803748 w 9820552"/>
              <a:gd name="connsiteY57" fmla="*/ 37578 h 425885"/>
              <a:gd name="connsiteX58" fmla="*/ 1766170 w 9820552"/>
              <a:gd name="connsiteY58" fmla="*/ 25052 h 425885"/>
              <a:gd name="connsiteX59" fmla="*/ 1640910 w 9820552"/>
              <a:gd name="connsiteY59" fmla="*/ 25052 h 425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9820552" h="425885">
                <a:moveTo>
                  <a:pt x="1478072" y="0"/>
                </a:moveTo>
                <a:cubicBezTo>
                  <a:pt x="1344461" y="4175"/>
                  <a:pt x="1210698" y="4900"/>
                  <a:pt x="1077239" y="12526"/>
                </a:cubicBezTo>
                <a:cubicBezTo>
                  <a:pt x="1064057" y="13279"/>
                  <a:pt x="1052845" y="24339"/>
                  <a:pt x="1039661" y="25052"/>
                </a:cubicBezTo>
                <a:cubicBezTo>
                  <a:pt x="897845" y="32718"/>
                  <a:pt x="755738" y="33403"/>
                  <a:pt x="613776" y="37578"/>
                </a:cubicBezTo>
                <a:lnTo>
                  <a:pt x="25052" y="75157"/>
                </a:lnTo>
                <a:cubicBezTo>
                  <a:pt x="16701" y="87683"/>
                  <a:pt x="0" y="97681"/>
                  <a:pt x="0" y="112735"/>
                </a:cubicBezTo>
                <a:cubicBezTo>
                  <a:pt x="0" y="152629"/>
                  <a:pt x="22646" y="205962"/>
                  <a:pt x="50104" y="237995"/>
                </a:cubicBezTo>
                <a:cubicBezTo>
                  <a:pt x="65475" y="255928"/>
                  <a:pt x="80989" y="274371"/>
                  <a:pt x="100209" y="288099"/>
                </a:cubicBezTo>
                <a:cubicBezTo>
                  <a:pt x="110953" y="295773"/>
                  <a:pt x="125977" y="294720"/>
                  <a:pt x="137787" y="300625"/>
                </a:cubicBezTo>
                <a:cubicBezTo>
                  <a:pt x="224290" y="343877"/>
                  <a:pt x="121192" y="312134"/>
                  <a:pt x="225469" y="338203"/>
                </a:cubicBezTo>
                <a:lnTo>
                  <a:pt x="3319398" y="325677"/>
                </a:lnTo>
                <a:cubicBezTo>
                  <a:pt x="4090655" y="325677"/>
                  <a:pt x="3496555" y="320309"/>
                  <a:pt x="3770335" y="350729"/>
                </a:cubicBezTo>
                <a:cubicBezTo>
                  <a:pt x="3857875" y="360456"/>
                  <a:pt x="4033381" y="375781"/>
                  <a:pt x="4033381" y="375781"/>
                </a:cubicBezTo>
                <a:cubicBezTo>
                  <a:pt x="4050082" y="379956"/>
                  <a:pt x="4066604" y="384931"/>
                  <a:pt x="4083485" y="388307"/>
                </a:cubicBezTo>
                <a:cubicBezTo>
                  <a:pt x="4108389" y="393288"/>
                  <a:pt x="4133848" y="395323"/>
                  <a:pt x="4158641" y="400833"/>
                </a:cubicBezTo>
                <a:cubicBezTo>
                  <a:pt x="4171530" y="403697"/>
                  <a:pt x="4183088" y="411977"/>
                  <a:pt x="4196219" y="413359"/>
                </a:cubicBezTo>
                <a:cubicBezTo>
                  <a:pt x="4262787" y="420366"/>
                  <a:pt x="4329830" y="421710"/>
                  <a:pt x="4396636" y="425885"/>
                </a:cubicBezTo>
                <a:lnTo>
                  <a:pt x="5411244" y="413359"/>
                </a:lnTo>
                <a:cubicBezTo>
                  <a:pt x="5424444" y="413045"/>
                  <a:pt x="5435875" y="403422"/>
                  <a:pt x="5448822" y="400833"/>
                </a:cubicBezTo>
                <a:cubicBezTo>
                  <a:pt x="5477773" y="395043"/>
                  <a:pt x="5507113" y="391106"/>
                  <a:pt x="5536504" y="388307"/>
                </a:cubicBezTo>
                <a:cubicBezTo>
                  <a:pt x="5701249" y="372617"/>
                  <a:pt x="5873879" y="369550"/>
                  <a:pt x="6037546" y="363255"/>
                </a:cubicBezTo>
                <a:cubicBezTo>
                  <a:pt x="6091825" y="354904"/>
                  <a:pt x="6145758" y="343854"/>
                  <a:pt x="6200384" y="338203"/>
                </a:cubicBezTo>
                <a:cubicBezTo>
                  <a:pt x="6266964" y="331315"/>
                  <a:pt x="6333944" y="328938"/>
                  <a:pt x="6400800" y="325677"/>
                </a:cubicBezTo>
                <a:lnTo>
                  <a:pt x="6713951" y="313151"/>
                </a:lnTo>
                <a:lnTo>
                  <a:pt x="6976998" y="300625"/>
                </a:lnTo>
                <a:lnTo>
                  <a:pt x="7089732" y="288099"/>
                </a:lnTo>
                <a:cubicBezTo>
                  <a:pt x="7123164" y="284166"/>
                  <a:pt x="7156277" y="275573"/>
                  <a:pt x="7189940" y="275573"/>
                </a:cubicBezTo>
                <a:cubicBezTo>
                  <a:pt x="7344484" y="275573"/>
                  <a:pt x="7498915" y="283924"/>
                  <a:pt x="7653403" y="288099"/>
                </a:cubicBezTo>
                <a:cubicBezTo>
                  <a:pt x="7678455" y="292274"/>
                  <a:pt x="7703596" y="295945"/>
                  <a:pt x="7728559" y="300625"/>
                </a:cubicBezTo>
                <a:cubicBezTo>
                  <a:pt x="7770410" y="308472"/>
                  <a:pt x="7811667" y="319655"/>
                  <a:pt x="7853819" y="325677"/>
                </a:cubicBezTo>
                <a:cubicBezTo>
                  <a:pt x="7978931" y="343550"/>
                  <a:pt x="7912158" y="334943"/>
                  <a:pt x="8054236" y="350729"/>
                </a:cubicBezTo>
                <a:cubicBezTo>
                  <a:pt x="8126052" y="374668"/>
                  <a:pt x="8111894" y="373136"/>
                  <a:pt x="8229600" y="375781"/>
                </a:cubicBezTo>
                <a:lnTo>
                  <a:pt x="9206630" y="388307"/>
                </a:lnTo>
                <a:cubicBezTo>
                  <a:pt x="9225271" y="387530"/>
                  <a:pt x="9558222" y="378576"/>
                  <a:pt x="9645041" y="363255"/>
                </a:cubicBezTo>
                <a:cubicBezTo>
                  <a:pt x="9682172" y="356702"/>
                  <a:pt x="9735992" y="332757"/>
                  <a:pt x="9770302" y="313151"/>
                </a:cubicBezTo>
                <a:cubicBezTo>
                  <a:pt x="9783373" y="305682"/>
                  <a:pt x="9795354" y="296450"/>
                  <a:pt x="9807880" y="288099"/>
                </a:cubicBezTo>
                <a:cubicBezTo>
                  <a:pt x="9812055" y="275573"/>
                  <a:pt x="9821864" y="263644"/>
                  <a:pt x="9820406" y="250521"/>
                </a:cubicBezTo>
                <a:cubicBezTo>
                  <a:pt x="9816949" y="219407"/>
                  <a:pt x="9788907" y="146015"/>
                  <a:pt x="9757776" y="125261"/>
                </a:cubicBezTo>
                <a:cubicBezTo>
                  <a:pt x="9728738" y="105902"/>
                  <a:pt x="9667526" y="99353"/>
                  <a:pt x="9632515" y="87683"/>
                </a:cubicBezTo>
                <a:cubicBezTo>
                  <a:pt x="9511817" y="47450"/>
                  <a:pt x="9631019" y="72821"/>
                  <a:pt x="9494729" y="50104"/>
                </a:cubicBezTo>
                <a:lnTo>
                  <a:pt x="9131474" y="62631"/>
                </a:lnTo>
                <a:cubicBezTo>
                  <a:pt x="9097860" y="64448"/>
                  <a:pt x="9064633" y="70708"/>
                  <a:pt x="9031266" y="75157"/>
                </a:cubicBezTo>
                <a:cubicBezTo>
                  <a:pt x="9002001" y="79059"/>
                  <a:pt x="8973084" y="86479"/>
                  <a:pt x="8943584" y="87683"/>
                </a:cubicBezTo>
                <a:cubicBezTo>
                  <a:pt x="8768316" y="94837"/>
                  <a:pt x="8592855" y="96034"/>
                  <a:pt x="8417491" y="100209"/>
                </a:cubicBezTo>
                <a:lnTo>
                  <a:pt x="8179496" y="112735"/>
                </a:lnTo>
                <a:lnTo>
                  <a:pt x="7979080" y="125261"/>
                </a:lnTo>
                <a:lnTo>
                  <a:pt x="7665929" y="137787"/>
                </a:lnTo>
                <a:lnTo>
                  <a:pt x="6701425" y="112735"/>
                </a:lnTo>
                <a:cubicBezTo>
                  <a:pt x="6463394" y="112735"/>
                  <a:pt x="6225436" y="121086"/>
                  <a:pt x="5987441" y="125261"/>
                </a:cubicBezTo>
                <a:cubicBezTo>
                  <a:pt x="5388103" y="171364"/>
                  <a:pt x="4769683" y="234178"/>
                  <a:pt x="4183693" y="87683"/>
                </a:cubicBezTo>
                <a:lnTo>
                  <a:pt x="3394554" y="100209"/>
                </a:lnTo>
                <a:cubicBezTo>
                  <a:pt x="3369167" y="100945"/>
                  <a:pt x="3344640" y="109930"/>
                  <a:pt x="3319398" y="112735"/>
                </a:cubicBezTo>
                <a:cubicBezTo>
                  <a:pt x="3269428" y="118287"/>
                  <a:pt x="3219032" y="119498"/>
                  <a:pt x="3169085" y="125261"/>
                </a:cubicBezTo>
                <a:cubicBezTo>
                  <a:pt x="2564839" y="194981"/>
                  <a:pt x="3327734" y="116912"/>
                  <a:pt x="2868461" y="162839"/>
                </a:cubicBezTo>
                <a:lnTo>
                  <a:pt x="2116899" y="137787"/>
                </a:lnTo>
                <a:cubicBezTo>
                  <a:pt x="2046742" y="131409"/>
                  <a:pt x="2014789" y="109766"/>
                  <a:pt x="1954061" y="87683"/>
                </a:cubicBezTo>
                <a:cubicBezTo>
                  <a:pt x="1916835" y="74146"/>
                  <a:pt x="1878904" y="62631"/>
                  <a:pt x="1841326" y="50104"/>
                </a:cubicBezTo>
                <a:lnTo>
                  <a:pt x="1803748" y="37578"/>
                </a:lnTo>
                <a:cubicBezTo>
                  <a:pt x="1791222" y="33403"/>
                  <a:pt x="1779374" y="25052"/>
                  <a:pt x="1766170" y="25052"/>
                </a:cubicBezTo>
                <a:lnTo>
                  <a:pt x="1640910" y="25052"/>
                </a:ln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576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a 51"/>
          <p:cNvGrpSpPr/>
          <p:nvPr/>
        </p:nvGrpSpPr>
        <p:grpSpPr>
          <a:xfrm>
            <a:off x="144576" y="191371"/>
            <a:ext cx="2538484" cy="571363"/>
            <a:chOff x="300252" y="504968"/>
            <a:chExt cx="2538484" cy="571363"/>
          </a:xfrm>
        </p:grpSpPr>
        <p:pic>
          <p:nvPicPr>
            <p:cNvPr id="53" name="Obraz 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252" y="504968"/>
              <a:ext cx="2538484" cy="571363"/>
            </a:xfrm>
            <a:prstGeom prst="rect">
              <a:avLst/>
            </a:prstGeom>
          </p:spPr>
        </p:pic>
        <p:cxnSp>
          <p:nvCxnSpPr>
            <p:cNvPr id="54" name="Łącznik prosty 53"/>
            <p:cNvCxnSpPr/>
            <p:nvPr/>
          </p:nvCxnSpPr>
          <p:spPr>
            <a:xfrm>
              <a:off x="300252" y="504968"/>
              <a:ext cx="2337684" cy="795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Prostokąt 54"/>
          <p:cNvSpPr/>
          <p:nvPr/>
        </p:nvSpPr>
        <p:spPr>
          <a:xfrm>
            <a:off x="5183230" y="0"/>
            <a:ext cx="70087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/>
              <a:t>Jak powinien wyglądać ,,następny raz”?</a:t>
            </a:r>
          </a:p>
        </p:txBody>
      </p:sp>
      <p:grpSp>
        <p:nvGrpSpPr>
          <p:cNvPr id="10" name="Grupa 9"/>
          <p:cNvGrpSpPr/>
          <p:nvPr/>
        </p:nvGrpSpPr>
        <p:grpSpPr>
          <a:xfrm>
            <a:off x="144576" y="671174"/>
            <a:ext cx="11755150" cy="2072171"/>
            <a:chOff x="144576" y="963948"/>
            <a:chExt cx="11755150" cy="2072171"/>
          </a:xfrm>
        </p:grpSpPr>
        <p:sp>
          <p:nvSpPr>
            <p:cNvPr id="2" name="pole tekstowe 1"/>
            <p:cNvSpPr txBox="1"/>
            <p:nvPr/>
          </p:nvSpPr>
          <p:spPr>
            <a:xfrm>
              <a:off x="144576" y="963948"/>
              <a:ext cx="1718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FF0000"/>
                  </a:solidFill>
                </a:rPr>
                <a:t>AKTUALNIE:</a:t>
              </a:r>
              <a:endParaRPr lang="pl-PL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156810" y="1364538"/>
              <a:ext cx="1267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b="1" dirty="0" smtClean="0">
                  <a:solidFill>
                    <a:srgbClr val="FF0000"/>
                  </a:solidFill>
                </a:rPr>
                <a:t>0 </a:t>
              </a:r>
              <a:r>
                <a:rPr lang="pl-PL" sz="2400" b="1" dirty="0" err="1" smtClean="0">
                  <a:solidFill>
                    <a:srgbClr val="FF0000"/>
                  </a:solidFill>
                </a:rPr>
                <a:t>ug</a:t>
              </a:r>
              <a:r>
                <a:rPr lang="pl-PL" sz="2400" b="1" dirty="0" smtClean="0">
                  <a:solidFill>
                    <a:srgbClr val="FF0000"/>
                  </a:solidFill>
                </a:rPr>
                <a:t>/m3</a:t>
              </a:r>
              <a:endParaRPr lang="pl-PL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5428737" y="1364539"/>
              <a:ext cx="17325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b="1" dirty="0" smtClean="0">
                  <a:solidFill>
                    <a:srgbClr val="FF0000"/>
                  </a:solidFill>
                </a:rPr>
                <a:t>&gt;200 </a:t>
              </a:r>
              <a:r>
                <a:rPr lang="pl-PL" sz="2400" b="1" dirty="0" err="1" smtClean="0">
                  <a:solidFill>
                    <a:srgbClr val="FF0000"/>
                  </a:solidFill>
                </a:rPr>
                <a:t>ug</a:t>
              </a:r>
              <a:r>
                <a:rPr lang="pl-PL" sz="2400" b="1" dirty="0" smtClean="0">
                  <a:solidFill>
                    <a:srgbClr val="FF0000"/>
                  </a:solidFill>
                </a:rPr>
                <a:t>/m3</a:t>
              </a:r>
              <a:endParaRPr lang="pl-PL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8800327" y="1364539"/>
              <a:ext cx="17325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b="1" dirty="0" smtClean="0">
                  <a:solidFill>
                    <a:srgbClr val="FF0000"/>
                  </a:solidFill>
                </a:rPr>
                <a:t>&gt;300 </a:t>
              </a:r>
              <a:r>
                <a:rPr lang="pl-PL" sz="2400" b="1" dirty="0" err="1" smtClean="0">
                  <a:solidFill>
                    <a:srgbClr val="FF0000"/>
                  </a:solidFill>
                </a:rPr>
                <a:t>ug</a:t>
              </a:r>
              <a:r>
                <a:rPr lang="pl-PL" sz="2400" b="1" dirty="0" smtClean="0">
                  <a:solidFill>
                    <a:srgbClr val="FF0000"/>
                  </a:solidFill>
                </a:rPr>
                <a:t>/m3</a:t>
              </a:r>
              <a:endParaRPr lang="pl-PL" sz="2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Łącznik prosty ze strzałką 7"/>
            <p:cNvCxnSpPr/>
            <p:nvPr/>
          </p:nvCxnSpPr>
          <p:spPr>
            <a:xfrm>
              <a:off x="156810" y="2066795"/>
              <a:ext cx="11742916" cy="87682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pole tekstowe 8"/>
            <p:cNvSpPr txBox="1"/>
            <p:nvPr/>
          </p:nvSpPr>
          <p:spPr>
            <a:xfrm>
              <a:off x="5144332" y="2297455"/>
              <a:ext cx="23013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b="1" dirty="0"/>
                <a:t>a</a:t>
              </a:r>
              <a:r>
                <a:rPr lang="pl-PL" sz="1400" b="1" dirty="0" smtClean="0"/>
                <a:t>kcje:</a:t>
              </a:r>
            </a:p>
            <a:p>
              <a:r>
                <a:rPr lang="pl-PL" sz="1400" dirty="0" smtClean="0"/>
                <a:t>- informacyjno- ostrzegawcza</a:t>
              </a:r>
              <a:endParaRPr lang="pl-PL" sz="1400" dirty="0"/>
            </a:p>
          </p:txBody>
        </p:sp>
        <p:sp>
          <p:nvSpPr>
            <p:cNvPr id="16" name="pole tekstowe 15"/>
            <p:cNvSpPr txBox="1"/>
            <p:nvPr/>
          </p:nvSpPr>
          <p:spPr>
            <a:xfrm>
              <a:off x="2132574" y="1364538"/>
              <a:ext cx="15770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b="1" dirty="0" smtClean="0">
                  <a:solidFill>
                    <a:srgbClr val="FF0000"/>
                  </a:solidFill>
                </a:rPr>
                <a:t>&gt;50 </a:t>
              </a:r>
              <a:r>
                <a:rPr lang="pl-PL" sz="2400" b="1" dirty="0" err="1" smtClean="0">
                  <a:solidFill>
                    <a:srgbClr val="FF0000"/>
                  </a:solidFill>
                </a:rPr>
                <a:t>ug</a:t>
              </a:r>
              <a:r>
                <a:rPr lang="pl-PL" sz="2400" b="1" dirty="0" smtClean="0">
                  <a:solidFill>
                    <a:srgbClr val="FF0000"/>
                  </a:solidFill>
                </a:rPr>
                <a:t>/m3</a:t>
              </a:r>
              <a:endParaRPr lang="pl-PL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pole tekstowe 16"/>
            <p:cNvSpPr txBox="1"/>
            <p:nvPr/>
          </p:nvSpPr>
          <p:spPr>
            <a:xfrm>
              <a:off x="2351896" y="2297455"/>
              <a:ext cx="11384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/>
                <a:t>a</a:t>
              </a:r>
              <a:r>
                <a:rPr lang="pl-PL" sz="1400" dirty="0" smtClean="0"/>
                <a:t>kcja</a:t>
              </a:r>
            </a:p>
            <a:p>
              <a:r>
                <a:rPr lang="pl-PL" sz="1400" dirty="0" smtClean="0"/>
                <a:t>informacyjna</a:t>
              </a:r>
              <a:endParaRPr lang="pl-PL" sz="1400" dirty="0"/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8514864" y="2297455"/>
              <a:ext cx="230351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b="1" dirty="0"/>
                <a:t>a</a:t>
              </a:r>
              <a:r>
                <a:rPr lang="pl-PL" sz="1400" b="1" dirty="0" smtClean="0"/>
                <a:t>kcje opisane w PDK POP:</a:t>
              </a:r>
            </a:p>
            <a:p>
              <a:r>
                <a:rPr lang="pl-PL" sz="1400" dirty="0" smtClean="0"/>
                <a:t>- informacyjno- ostrzegawcze</a:t>
              </a:r>
            </a:p>
            <a:p>
              <a:r>
                <a:rPr lang="pl-PL" sz="1400" dirty="0" smtClean="0"/>
                <a:t>- nakazowe</a:t>
              </a:r>
              <a:endParaRPr lang="pl-PL" sz="1400" dirty="0"/>
            </a:p>
          </p:txBody>
        </p:sp>
      </p:grpSp>
      <p:grpSp>
        <p:nvGrpSpPr>
          <p:cNvPr id="21" name="Grupa 20"/>
          <p:cNvGrpSpPr/>
          <p:nvPr/>
        </p:nvGrpSpPr>
        <p:grpSpPr>
          <a:xfrm>
            <a:off x="243740" y="3125445"/>
            <a:ext cx="11849522" cy="3572038"/>
            <a:chOff x="237971" y="-362370"/>
            <a:chExt cx="11849522" cy="3572038"/>
          </a:xfrm>
        </p:grpSpPr>
        <p:sp>
          <p:nvSpPr>
            <p:cNvPr id="23" name="pole tekstowe 22"/>
            <p:cNvSpPr txBox="1"/>
            <p:nvPr/>
          </p:nvSpPr>
          <p:spPr>
            <a:xfrm>
              <a:off x="237971" y="1023919"/>
              <a:ext cx="1267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b="1" dirty="0" smtClean="0">
                  <a:solidFill>
                    <a:srgbClr val="FF0000"/>
                  </a:solidFill>
                </a:rPr>
                <a:t>0 </a:t>
              </a:r>
              <a:r>
                <a:rPr lang="pl-PL" sz="2400" b="1" dirty="0" err="1" smtClean="0">
                  <a:solidFill>
                    <a:srgbClr val="FF0000"/>
                  </a:solidFill>
                </a:rPr>
                <a:t>ug</a:t>
              </a:r>
              <a:r>
                <a:rPr lang="pl-PL" sz="2400" b="1" dirty="0" smtClean="0">
                  <a:solidFill>
                    <a:srgbClr val="FF0000"/>
                  </a:solidFill>
                </a:rPr>
                <a:t>/m3</a:t>
              </a:r>
              <a:endParaRPr lang="pl-PL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pole tekstowe 23"/>
            <p:cNvSpPr txBox="1"/>
            <p:nvPr/>
          </p:nvSpPr>
          <p:spPr>
            <a:xfrm>
              <a:off x="4823792" y="2101672"/>
              <a:ext cx="4092851" cy="1107996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FF0000"/>
                  </a:solidFill>
                </a:rPr>
                <a:t>&gt;200 </a:t>
              </a:r>
              <a:r>
                <a:rPr lang="pl-PL" sz="2400" b="1" dirty="0" err="1" smtClean="0">
                  <a:solidFill>
                    <a:srgbClr val="FF0000"/>
                  </a:solidFill>
                </a:rPr>
                <a:t>ug</a:t>
              </a:r>
              <a:r>
                <a:rPr lang="pl-PL" sz="2400" b="1" dirty="0" smtClean="0">
                  <a:solidFill>
                    <a:srgbClr val="FF0000"/>
                  </a:solidFill>
                </a:rPr>
                <a:t>/m3</a:t>
              </a:r>
            </a:p>
            <a:p>
              <a:r>
                <a:rPr lang="pl-PL" sz="1400" dirty="0" smtClean="0"/>
                <a:t>- </a:t>
              </a:r>
              <a:r>
                <a:rPr lang="pl-PL" sz="1400" dirty="0"/>
                <a:t>kontynuacja przekazu informacyjno- ostrzegawczego</a:t>
              </a:r>
            </a:p>
            <a:p>
              <a:r>
                <a:rPr lang="pl-PL" sz="1400" dirty="0"/>
                <a:t>- </a:t>
              </a:r>
              <a:r>
                <a:rPr lang="pl-PL" sz="1400" b="1" dirty="0">
                  <a:solidFill>
                    <a:srgbClr val="FF0000"/>
                  </a:solidFill>
                </a:rPr>
                <a:t>rozpoczęcie akcji opisanych w PDK POP</a:t>
              </a:r>
            </a:p>
            <a:p>
              <a:r>
                <a:rPr lang="pl-PL" sz="1400" dirty="0"/>
                <a:t> dla kodu </a:t>
              </a:r>
              <a:r>
                <a:rPr lang="pl-PL" sz="1400" dirty="0" smtClean="0"/>
                <a:t>czerwonego</a:t>
              </a:r>
              <a:endParaRPr lang="pl-PL" sz="1400" dirty="0"/>
            </a:p>
          </p:txBody>
        </p:sp>
        <p:sp>
          <p:nvSpPr>
            <p:cNvPr id="25" name="pole tekstowe 24"/>
            <p:cNvSpPr txBox="1"/>
            <p:nvPr/>
          </p:nvSpPr>
          <p:spPr>
            <a:xfrm>
              <a:off x="8357562" y="-362370"/>
              <a:ext cx="3729931" cy="175432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FF0000"/>
                  </a:solidFill>
                </a:rPr>
                <a:t>&gt;300 </a:t>
              </a:r>
              <a:r>
                <a:rPr lang="pl-PL" sz="2400" b="1" dirty="0" err="1" smtClean="0">
                  <a:solidFill>
                    <a:srgbClr val="FF0000"/>
                  </a:solidFill>
                </a:rPr>
                <a:t>ug</a:t>
              </a:r>
              <a:r>
                <a:rPr lang="pl-PL" sz="2400" b="1" dirty="0" smtClean="0">
                  <a:solidFill>
                    <a:srgbClr val="FF0000"/>
                  </a:solidFill>
                </a:rPr>
                <a:t>/m3</a:t>
              </a:r>
            </a:p>
            <a:p>
              <a:pPr algn="ctr"/>
              <a:r>
                <a:rPr lang="pl-PL" sz="1400" b="1" dirty="0"/>
                <a:t>kontynuacja akcji z PDK POP:</a:t>
              </a:r>
            </a:p>
            <a:p>
              <a:pPr marL="285750" indent="-285750">
                <a:buFontTx/>
                <a:buChar char="-"/>
              </a:pPr>
              <a:r>
                <a:rPr lang="pl-PL" sz="1400" dirty="0" smtClean="0"/>
                <a:t>informacyjno- ostrzegawcze</a:t>
              </a:r>
            </a:p>
            <a:p>
              <a:pPr marL="285750" indent="-285750">
                <a:buFontTx/>
                <a:buChar char="-"/>
              </a:pPr>
              <a:r>
                <a:rPr lang="pl-PL" sz="1400" dirty="0" smtClean="0"/>
                <a:t>nakazowe</a:t>
              </a:r>
              <a:endParaRPr lang="pl-PL" sz="1400" dirty="0"/>
            </a:p>
            <a:p>
              <a:pPr marL="285750" indent="-285750">
                <a:buFontTx/>
                <a:buChar char="-"/>
              </a:pPr>
              <a:r>
                <a:rPr lang="pl-PL" sz="1400" i="1" dirty="0" smtClean="0">
                  <a:solidFill>
                    <a:srgbClr val="FF0000"/>
                  </a:solidFill>
                </a:rPr>
                <a:t>wprowadzenie zasady parzysty, </a:t>
              </a:r>
              <a:r>
                <a:rPr lang="pl-PL" sz="1400" i="1" dirty="0">
                  <a:solidFill>
                    <a:srgbClr val="FF0000"/>
                  </a:solidFill>
                </a:rPr>
                <a:t>nieparzysty numer </a:t>
              </a:r>
              <a:r>
                <a:rPr lang="pl-PL" sz="1400" i="1" dirty="0" smtClean="0">
                  <a:solidFill>
                    <a:srgbClr val="FF0000"/>
                  </a:solidFill>
                </a:rPr>
                <a:t>rejestracyjny –brak podst. prawnych</a:t>
              </a:r>
            </a:p>
            <a:p>
              <a:pPr marL="285750" indent="-285750">
                <a:buFontTx/>
                <a:buChar char="-"/>
              </a:pPr>
              <a:r>
                <a:rPr lang="pl-PL" sz="1400" i="1" dirty="0" err="1" smtClean="0">
                  <a:solidFill>
                    <a:srgbClr val="FF0000"/>
                  </a:solidFill>
                </a:rPr>
                <a:t>carpooling</a:t>
              </a:r>
              <a:r>
                <a:rPr lang="pl-PL" sz="1400" i="1" dirty="0" smtClean="0">
                  <a:solidFill>
                    <a:srgbClr val="FF0000"/>
                  </a:solidFill>
                </a:rPr>
                <a:t> (min. 3 osoby)- apel</a:t>
              </a:r>
            </a:p>
          </p:txBody>
        </p:sp>
        <p:cxnSp>
          <p:nvCxnSpPr>
            <p:cNvPr id="26" name="Łącznik prosty ze strzałką 25"/>
            <p:cNvCxnSpPr/>
            <p:nvPr/>
          </p:nvCxnSpPr>
          <p:spPr>
            <a:xfrm>
              <a:off x="237971" y="1571983"/>
              <a:ext cx="11742916" cy="87682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pole tekstowe 26"/>
            <p:cNvSpPr txBox="1"/>
            <p:nvPr/>
          </p:nvSpPr>
          <p:spPr>
            <a:xfrm>
              <a:off x="6202672" y="2297455"/>
              <a:ext cx="1847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pl-PL" sz="1400" dirty="0" smtClean="0"/>
            </a:p>
          </p:txBody>
        </p:sp>
        <p:sp>
          <p:nvSpPr>
            <p:cNvPr id="28" name="pole tekstowe 27"/>
            <p:cNvSpPr txBox="1"/>
            <p:nvPr/>
          </p:nvSpPr>
          <p:spPr>
            <a:xfrm>
              <a:off x="1928470" y="1033169"/>
              <a:ext cx="15770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b="1" dirty="0" smtClean="0">
                  <a:solidFill>
                    <a:srgbClr val="FF0000"/>
                  </a:solidFill>
                </a:rPr>
                <a:t>&gt;50 </a:t>
              </a:r>
              <a:r>
                <a:rPr lang="pl-PL" sz="2400" b="1" dirty="0" err="1" smtClean="0">
                  <a:solidFill>
                    <a:srgbClr val="FF0000"/>
                  </a:solidFill>
                </a:rPr>
                <a:t>ug</a:t>
              </a:r>
              <a:r>
                <a:rPr lang="pl-PL" sz="2400" b="1" dirty="0" smtClean="0">
                  <a:solidFill>
                    <a:srgbClr val="FF0000"/>
                  </a:solidFill>
                </a:rPr>
                <a:t>/m3</a:t>
              </a:r>
              <a:endParaRPr lang="pl-PL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29" name="pole tekstowe 28"/>
            <p:cNvSpPr txBox="1"/>
            <p:nvPr/>
          </p:nvSpPr>
          <p:spPr>
            <a:xfrm>
              <a:off x="2058756" y="1756835"/>
              <a:ext cx="11384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/>
                <a:t>a</a:t>
              </a:r>
              <a:r>
                <a:rPr lang="pl-PL" sz="1400" dirty="0" smtClean="0"/>
                <a:t>kcja</a:t>
              </a:r>
            </a:p>
            <a:p>
              <a:r>
                <a:rPr lang="pl-PL" sz="1400" dirty="0" smtClean="0"/>
                <a:t>informacyjna</a:t>
              </a:r>
              <a:endParaRPr lang="pl-PL" sz="1400" dirty="0"/>
            </a:p>
          </p:txBody>
        </p:sp>
        <p:sp>
          <p:nvSpPr>
            <p:cNvPr id="30" name="pole tekstowe 29"/>
            <p:cNvSpPr txBox="1"/>
            <p:nvPr/>
          </p:nvSpPr>
          <p:spPr>
            <a:xfrm>
              <a:off x="9574256" y="2297455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pl-PL" sz="1400" dirty="0"/>
            </a:p>
          </p:txBody>
        </p:sp>
      </p:grpSp>
      <p:sp>
        <p:nvSpPr>
          <p:cNvPr id="31" name="pole tekstowe 30"/>
          <p:cNvSpPr txBox="1"/>
          <p:nvPr/>
        </p:nvSpPr>
        <p:spPr>
          <a:xfrm>
            <a:off x="3381050" y="3125618"/>
            <a:ext cx="479592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FF0000"/>
                </a:solidFill>
              </a:rPr>
              <a:t>&gt;150 </a:t>
            </a:r>
            <a:r>
              <a:rPr lang="pl-PL" sz="2400" b="1" dirty="0" err="1" smtClean="0">
                <a:solidFill>
                  <a:srgbClr val="FF0000"/>
                </a:solidFill>
              </a:rPr>
              <a:t>ug</a:t>
            </a:r>
            <a:r>
              <a:rPr lang="pl-PL" sz="2400" b="1" dirty="0" smtClean="0">
                <a:solidFill>
                  <a:srgbClr val="FF0000"/>
                </a:solidFill>
              </a:rPr>
              <a:t>/m3 </a:t>
            </a:r>
          </a:p>
          <a:p>
            <a:pPr algn="ctr"/>
            <a:r>
              <a:rPr lang="pl-PL" sz="1600" b="1" dirty="0" smtClean="0">
                <a:solidFill>
                  <a:srgbClr val="FF0000"/>
                </a:solidFill>
              </a:rPr>
              <a:t>(na wszystkich stacjach)</a:t>
            </a:r>
          </a:p>
          <a:p>
            <a:pPr marL="285750" indent="-285750">
              <a:buFontTx/>
              <a:buChar char="-"/>
            </a:pPr>
            <a:r>
              <a:rPr lang="pl-PL" sz="1600" dirty="0" smtClean="0"/>
              <a:t>rozpoczęcie </a:t>
            </a:r>
            <a:r>
              <a:rPr lang="pl-PL" sz="1600" dirty="0"/>
              <a:t>przekazu </a:t>
            </a:r>
            <a:r>
              <a:rPr lang="pl-PL" sz="1600" dirty="0" smtClean="0"/>
              <a:t>informacyjno-ostrzegawczego </a:t>
            </a:r>
          </a:p>
          <a:p>
            <a:r>
              <a:rPr lang="pl-PL" sz="1600" dirty="0" smtClean="0"/>
              <a:t>własnymi </a:t>
            </a:r>
            <a:r>
              <a:rPr lang="pl-PL" sz="1600" dirty="0"/>
              <a:t>kanałami </a:t>
            </a:r>
            <a:r>
              <a:rPr lang="pl-PL" sz="1600" dirty="0" smtClean="0"/>
              <a:t>(CZK, BI, WE, inne)</a:t>
            </a:r>
            <a:endParaRPr lang="pl-PL" sz="16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156810" y="2663780"/>
            <a:ext cx="1919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FF0000"/>
                </a:solidFill>
              </a:rPr>
              <a:t>PROPOZYCJA:</a:t>
            </a:r>
            <a:endParaRPr lang="pl-PL" sz="2400" b="1" dirty="0">
              <a:solidFill>
                <a:srgbClr val="FF0000"/>
              </a:solidFill>
            </a:endParaRPr>
          </a:p>
        </p:txBody>
      </p:sp>
      <p:cxnSp>
        <p:nvCxnSpPr>
          <p:cNvPr id="4" name="Łącznik prosty ze strzałką 3"/>
          <p:cNvCxnSpPr/>
          <p:nvPr/>
        </p:nvCxnSpPr>
        <p:spPr>
          <a:xfrm flipV="1">
            <a:off x="5183230" y="4492017"/>
            <a:ext cx="9981" cy="6554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>
            <a:off x="6579413" y="5059798"/>
            <a:ext cx="0" cy="53069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ze strzałką 36"/>
          <p:cNvCxnSpPr/>
          <p:nvPr/>
        </p:nvCxnSpPr>
        <p:spPr>
          <a:xfrm flipH="1" flipV="1">
            <a:off x="10694224" y="4802487"/>
            <a:ext cx="8120" cy="4421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rostokąt 2"/>
          <p:cNvSpPr/>
          <p:nvPr/>
        </p:nvSpPr>
        <p:spPr>
          <a:xfrm>
            <a:off x="9109952" y="5589487"/>
            <a:ext cx="2590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pl-PL" dirty="0"/>
              <a:t>darmowa komunikacja</a:t>
            </a:r>
          </a:p>
        </p:txBody>
      </p:sp>
    </p:spTree>
    <p:extLst>
      <p:ext uri="{BB962C8B-B14F-4D97-AF65-F5344CB8AC3E}">
        <p14:creationId xmlns:p14="http://schemas.microsoft.com/office/powerpoint/2010/main" val="57680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a 51"/>
          <p:cNvGrpSpPr/>
          <p:nvPr/>
        </p:nvGrpSpPr>
        <p:grpSpPr>
          <a:xfrm>
            <a:off x="144576" y="191371"/>
            <a:ext cx="2538484" cy="571363"/>
            <a:chOff x="300252" y="504968"/>
            <a:chExt cx="2538484" cy="571363"/>
          </a:xfrm>
        </p:grpSpPr>
        <p:pic>
          <p:nvPicPr>
            <p:cNvPr id="53" name="Obraz 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252" y="504968"/>
              <a:ext cx="2538484" cy="571363"/>
            </a:xfrm>
            <a:prstGeom prst="rect">
              <a:avLst/>
            </a:prstGeom>
          </p:spPr>
        </p:pic>
        <p:cxnSp>
          <p:nvCxnSpPr>
            <p:cNvPr id="54" name="Łącznik prosty 53"/>
            <p:cNvCxnSpPr/>
            <p:nvPr/>
          </p:nvCxnSpPr>
          <p:spPr>
            <a:xfrm>
              <a:off x="300252" y="504968"/>
              <a:ext cx="2337684" cy="795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Prostokąt 54"/>
          <p:cNvSpPr/>
          <p:nvPr/>
        </p:nvSpPr>
        <p:spPr>
          <a:xfrm>
            <a:off x="5183230" y="0"/>
            <a:ext cx="70087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/>
              <a:t>Jak powinien wyglądać ,,następny raz”?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44576" y="762734"/>
            <a:ext cx="1188041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Należy </a:t>
            </a:r>
            <a:r>
              <a:rPr lang="pl-PL" sz="2400" b="1" dirty="0" smtClean="0"/>
              <a:t>wdrożyć WYPRZEDZAJĄCĄ PROCEDURĘ POWIADAMIANIA </a:t>
            </a:r>
            <a:r>
              <a:rPr lang="pl-PL" sz="2400" b="1" dirty="0" smtClean="0"/>
              <a:t>JEDNOSTEK:</a:t>
            </a:r>
            <a:r>
              <a:rPr lang="pl-PL" sz="2000" b="1" dirty="0" smtClean="0"/>
              <a:t> </a:t>
            </a:r>
          </a:p>
          <a:p>
            <a:endParaRPr lang="pl-PL" sz="1000" b="1" dirty="0" smtClean="0"/>
          </a:p>
          <a:p>
            <a:pPr algn="ctr"/>
            <a:r>
              <a:rPr lang="pl-PL" sz="2000" b="1" dirty="0" smtClean="0"/>
              <a:t>Dzień wystąpienia incydentu (D):</a:t>
            </a:r>
          </a:p>
          <a:p>
            <a:pPr algn="ctr"/>
            <a:endParaRPr lang="pl-PL" sz="1000" b="1" dirty="0" smtClean="0"/>
          </a:p>
          <a:p>
            <a:pPr algn="ctr"/>
            <a:endParaRPr lang="pl-PL" sz="1000" b="1" dirty="0" smtClean="0"/>
          </a:p>
          <a:p>
            <a:r>
              <a:rPr lang="pl-PL" sz="2000" b="1" dirty="0" smtClean="0">
                <a:solidFill>
                  <a:srgbClr val="FF0000"/>
                </a:solidFill>
              </a:rPr>
              <a:t>(D) g</a:t>
            </a:r>
            <a:r>
              <a:rPr lang="pl-PL" sz="2000" b="1" dirty="0" smtClean="0">
                <a:solidFill>
                  <a:srgbClr val="FF0000"/>
                </a:solidFill>
              </a:rPr>
              <a:t>odz. 16-18: </a:t>
            </a:r>
          </a:p>
          <a:p>
            <a:r>
              <a:rPr lang="pl-PL" sz="2000" b="1" dirty="0" smtClean="0">
                <a:solidFill>
                  <a:srgbClr val="FF0000"/>
                </a:solidFill>
              </a:rPr>
              <a:t>KROK 1: ostrzeżenie o MOŻLIWOŚCI PRZEKROCZENIA DOPUSZCZALNYCH POZIOMÓW STĘŻEŃ POWIETRZA</a:t>
            </a:r>
          </a:p>
          <a:p>
            <a:r>
              <a:rPr lang="pl-PL" sz="2000" b="1" dirty="0" smtClean="0">
                <a:solidFill>
                  <a:srgbClr val="FF0000"/>
                </a:solidFill>
              </a:rPr>
              <a:t>(wysyła CZK)</a:t>
            </a:r>
          </a:p>
          <a:p>
            <a:r>
              <a:rPr lang="pl-PL" sz="2000" b="1" dirty="0" smtClean="0">
                <a:solidFill>
                  <a:srgbClr val="FF0000"/>
                </a:solidFill>
              </a:rPr>
              <a:t>KROK 2: powiadomienie mediów przez BIURO PRASOWE </a:t>
            </a:r>
            <a:r>
              <a:rPr lang="pl-PL" sz="2000" b="1" dirty="0">
                <a:solidFill>
                  <a:srgbClr val="FF0000"/>
                </a:solidFill>
              </a:rPr>
              <a:t>o MOŻLIWOŚCI PRZEKROCZENIA </a:t>
            </a:r>
            <a:endParaRPr lang="pl-PL" sz="2000" b="1" dirty="0" smtClean="0">
              <a:solidFill>
                <a:srgbClr val="FF0000"/>
              </a:solidFill>
            </a:endParaRPr>
          </a:p>
          <a:p>
            <a:r>
              <a:rPr lang="pl-PL" sz="2000" b="1" dirty="0" smtClean="0">
                <a:solidFill>
                  <a:srgbClr val="FF0000"/>
                </a:solidFill>
              </a:rPr>
              <a:t>(D+1) godz. 1-2 w nocy: </a:t>
            </a:r>
          </a:p>
          <a:p>
            <a:r>
              <a:rPr lang="pl-PL" sz="2000" b="1" dirty="0" smtClean="0">
                <a:solidFill>
                  <a:srgbClr val="FF0000"/>
                </a:solidFill>
              </a:rPr>
              <a:t>KROK 3: potwierdzenie lub odwołanie ,,incydentu” dla jednostek (wysyła CZK do jednostek)</a:t>
            </a:r>
          </a:p>
          <a:p>
            <a:endParaRPr lang="pl-PL" sz="2000" b="1" dirty="0" smtClean="0">
              <a:solidFill>
                <a:srgbClr val="FF0000"/>
              </a:solidFill>
            </a:endParaRPr>
          </a:p>
          <a:p>
            <a:endParaRPr lang="pl-PL" sz="2000" b="1" dirty="0">
              <a:solidFill>
                <a:srgbClr val="FF0000"/>
              </a:solidFill>
            </a:endParaRPr>
          </a:p>
          <a:p>
            <a:r>
              <a:rPr lang="pl-PL" sz="2000" b="1" dirty="0" smtClean="0">
                <a:solidFill>
                  <a:srgbClr val="C00000"/>
                </a:solidFill>
              </a:rPr>
              <a:t>(D+1) godz. 16-18: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KROK 1: </a:t>
            </a:r>
            <a:r>
              <a:rPr lang="pl-PL" sz="2000" b="1" u="sng" dirty="0">
                <a:solidFill>
                  <a:srgbClr val="C00000"/>
                </a:solidFill>
              </a:rPr>
              <a:t>k</a:t>
            </a:r>
            <a:r>
              <a:rPr lang="pl-PL" sz="2000" b="1" u="sng" dirty="0" smtClean="0">
                <a:solidFill>
                  <a:srgbClr val="C00000"/>
                </a:solidFill>
              </a:rPr>
              <a:t>olejne ostrzeżenie </a:t>
            </a:r>
            <a:r>
              <a:rPr lang="pl-PL" sz="2000" b="1" dirty="0">
                <a:solidFill>
                  <a:srgbClr val="C00000"/>
                </a:solidFill>
              </a:rPr>
              <a:t>o MOŻLIWOŚCI PRZEKROCZENIA DOPUSZCZALNYCH POZIOMÓW STĘŻEŃ </a:t>
            </a:r>
            <a:r>
              <a:rPr lang="pl-PL" sz="2000" b="1" dirty="0" smtClean="0">
                <a:solidFill>
                  <a:srgbClr val="C00000"/>
                </a:solidFill>
              </a:rPr>
              <a:t>POWIETRZA (wysyła </a:t>
            </a:r>
            <a:r>
              <a:rPr lang="pl-PL" sz="2000" b="1" dirty="0">
                <a:solidFill>
                  <a:srgbClr val="C00000"/>
                </a:solidFill>
              </a:rPr>
              <a:t>CZK</a:t>
            </a:r>
            <a:r>
              <a:rPr lang="pl-PL" sz="2000" b="1" dirty="0" smtClean="0">
                <a:solidFill>
                  <a:srgbClr val="C00000"/>
                </a:solidFill>
              </a:rPr>
              <a:t>) lub odwołanie stanu gotowości dla jednostek</a:t>
            </a:r>
            <a:endParaRPr lang="pl-PL" sz="2000" b="1" dirty="0">
              <a:solidFill>
                <a:srgbClr val="C00000"/>
              </a:solidFill>
            </a:endParaRPr>
          </a:p>
          <a:p>
            <a:r>
              <a:rPr lang="pl-PL" sz="2000" b="1" dirty="0" smtClean="0">
                <a:solidFill>
                  <a:srgbClr val="C00000"/>
                </a:solidFill>
              </a:rPr>
              <a:t>KROK 2: </a:t>
            </a:r>
            <a:r>
              <a:rPr lang="pl-PL" sz="2000" b="1" u="sng" dirty="0" smtClean="0">
                <a:solidFill>
                  <a:srgbClr val="C00000"/>
                </a:solidFill>
              </a:rPr>
              <a:t>kolejne powiadomienie </a:t>
            </a:r>
            <a:r>
              <a:rPr lang="pl-PL" sz="2000" b="1" dirty="0">
                <a:solidFill>
                  <a:srgbClr val="C00000"/>
                </a:solidFill>
              </a:rPr>
              <a:t>mediów przez BIURO PRASOWE o MOŻLIWOŚCI </a:t>
            </a:r>
            <a:r>
              <a:rPr lang="pl-PL" sz="2000" b="1" dirty="0" smtClean="0">
                <a:solidFill>
                  <a:srgbClr val="C00000"/>
                </a:solidFill>
              </a:rPr>
              <a:t>PRZEKROCZENIA lub odwołaniu ,,incydentu”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(D+2) </a:t>
            </a:r>
            <a:r>
              <a:rPr lang="pl-PL" sz="2000" b="1" dirty="0">
                <a:solidFill>
                  <a:srgbClr val="C00000"/>
                </a:solidFill>
              </a:rPr>
              <a:t>godz. 1-2 w </a:t>
            </a:r>
            <a:r>
              <a:rPr lang="pl-PL" sz="2000" b="1" dirty="0" smtClean="0">
                <a:solidFill>
                  <a:srgbClr val="C00000"/>
                </a:solidFill>
              </a:rPr>
              <a:t>nocy: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KROK 3: potwierdzenie </a:t>
            </a:r>
            <a:r>
              <a:rPr lang="pl-PL" sz="2000" b="1" dirty="0">
                <a:solidFill>
                  <a:srgbClr val="C00000"/>
                </a:solidFill>
              </a:rPr>
              <a:t>lub odwołanie ,,incydentu” (wysyła </a:t>
            </a:r>
            <a:r>
              <a:rPr lang="pl-PL" sz="2000" b="1" dirty="0" smtClean="0">
                <a:solidFill>
                  <a:srgbClr val="C00000"/>
                </a:solidFill>
              </a:rPr>
              <a:t>CZK do jednostek)</a:t>
            </a:r>
            <a:endParaRPr lang="pl-PL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4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079194"/>
              </p:ext>
            </p:extLst>
          </p:nvPr>
        </p:nvGraphicFramePr>
        <p:xfrm>
          <a:off x="0" y="12526"/>
          <a:ext cx="12192000" cy="69594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95178"/>
                <a:gridCol w="1189973"/>
                <a:gridCol w="1052186"/>
                <a:gridCol w="977030"/>
                <a:gridCol w="5277633"/>
              </a:tblGrid>
              <a:tr h="23977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u="none" strike="noStrike" dirty="0">
                          <a:effectLst/>
                        </a:rPr>
                        <a:t>TYP DZIAŁANIA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u="none" strike="noStrike" dirty="0" smtClean="0">
                          <a:effectLst/>
                        </a:rPr>
                        <a:t>JEDNOSTKA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II</a:t>
                      </a:r>
                      <a:r>
                        <a:rPr lang="pl-PL" sz="10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stopień </a:t>
                      </a:r>
                      <a:r>
                        <a:rPr lang="pl-PL" sz="1000" b="1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zagroż</a:t>
                      </a:r>
                      <a:r>
                        <a:rPr lang="pl-PL" sz="10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u="none" strike="noStrike" dirty="0">
                          <a:effectLst/>
                        </a:rPr>
                        <a:t>KOD CZERWONY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u="none" strike="noStrike" dirty="0">
                          <a:effectLst/>
                        </a:rPr>
                        <a:t>KOMENTARZ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38906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1" u="none" strike="noStrike" dirty="0">
                          <a:effectLst/>
                        </a:rPr>
                        <a:t>Intensywne kontrole palenisk domowych w zakresie przestrzegania zakazu spalania odpadów (PDK01), w tym: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2850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Kontrole indywidualnych kotłów i pieców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SM, WS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 smtClean="0">
                          <a:effectLst/>
                        </a:rPr>
                        <a:t>SM: 28 </a:t>
                      </a:r>
                      <a:r>
                        <a:rPr lang="pl-PL" sz="1000" u="none" strike="noStrike" dirty="0">
                          <a:effectLst/>
                        </a:rPr>
                        <a:t>na stałe+98 strażników dodatkowo /razem 126</a:t>
                      </a:r>
                      <a:r>
                        <a:rPr lang="pl-PL" sz="1000" u="none" strike="noStrike" dirty="0" smtClean="0">
                          <a:effectLst/>
                        </a:rPr>
                        <a:t>/, weryfikacja interwencyjna WS: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375494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1" u="none" strike="noStrike" dirty="0">
                          <a:effectLst/>
                        </a:rPr>
                        <a:t>Czasowy zakaz palenia w kominkach (PDK02)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SM, WS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brak podstawy prawnej do egzekucji zakazu przez SM, w obecnym stanie tylko informacja dla mieszkańców</a:t>
                      </a:r>
                      <a:br>
                        <a:rPr lang="pl-PL" sz="1000" u="none" strike="noStrike" dirty="0">
                          <a:effectLst/>
                        </a:rPr>
                      </a:br>
                      <a:r>
                        <a:rPr lang="pl-PL" sz="1000" u="none" strike="noStrike" dirty="0">
                          <a:effectLst/>
                        </a:rPr>
                        <a:t>po przyjęciu Uchwały SWM, </a:t>
                      </a:r>
                      <a:r>
                        <a:rPr lang="pl-PL" sz="1000" u="none" strike="noStrike" dirty="0" err="1">
                          <a:effectLst/>
                        </a:rPr>
                        <a:t>możłiwe</a:t>
                      </a:r>
                      <a:r>
                        <a:rPr lang="pl-PL" sz="1000" u="none" strike="noStrike" dirty="0">
                          <a:effectLst/>
                        </a:rPr>
                        <a:t> karanie na podst. art. 334 Ustawy POŚ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637887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1" u="none" strike="noStrike" dirty="0">
                          <a:effectLst/>
                        </a:rPr>
                        <a:t>Zakaz palenia pozostałości roślinnych na powierzchni ziemi (PDK03) 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SM, WS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na terenie GMK obowiązuje zakaz spalania odpadów roślinnych za wyjątkiem odpadów porażonych przez choroby i szkodniki (art. 34 Regul. utrzym. czystości i porządku na terenie GMK). Wymagane jest wprowadznenie bezwzględnego zakazu palenia pozostałości roślinnych na terenie gminy co najmniej w sezonie grzewczym.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35739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Całkowity zakaz palenia na powierchni ziemi pozostałości roślinnychz ogrodów i zakaz palenia ognisk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do jednostek organizacyjnych GMK zostanie wydany nakaz wprowadzenia odpowiednich zmian w Regulaminie utrzymania czystości i porządku na erenie GMK </a:t>
                      </a:r>
                      <a:endParaRPr lang="pl-PL" sz="10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2850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1" u="none" strike="noStrike" dirty="0">
                          <a:effectLst/>
                        </a:rPr>
                        <a:t>Ograniczenie pylenia ze źródeł niezorganizowanych (PDK04), w tym: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60169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Nasilenie kontroli pojazdów opuszczających place budów pod kątem ograniczenia zanieczyszczenia dróg, prowadzącego do niezorganizowanej emisji pyłu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powinna SM we współpracy z MPO i ZIKIT</a:t>
                      </a:r>
                      <a:br>
                        <a:rPr lang="pl-PL" sz="1000" u="none" strike="noStrike">
                          <a:effectLst/>
                        </a:rPr>
                      </a:br>
                      <a:r>
                        <a:rPr lang="pl-PL" sz="1000" u="none" strike="noStrike">
                          <a:effectLst/>
                        </a:rPr>
                        <a:t>obecnie tylko Policja 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brak przepisów wykonawczych pozwalających SM zatrzymywać pojazdy w ruchu. Zmiany wymaga przepis art.129b Ustawy Prawo o ruchu drogowym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375494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Zakaz stosowania dmuchaw do liści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ZZM, MPO, ZIKIT, pozostałe jednostki miejskie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do jednostek organizacyjnych GMK zostanie wydany nakaz całkowitego wycofania z użytkowania na terenie GMK dmuchaw i odkurzaczy powodujących emisję wtórną</a:t>
                      </a:r>
                      <a:endParaRPr lang="pl-PL" sz="10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2850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1" u="none" strike="noStrike" dirty="0">
                          <a:effectLst/>
                        </a:rPr>
                        <a:t>Czasowe zawieszenie uciążliwych prac budowlanych (PDK05)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poza komptencją GMK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285012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1" u="none" strike="noStrike" dirty="0">
                          <a:effectLst/>
                        </a:rPr>
                        <a:t>Czyszczenie ulic na mokro (PDK06), w tym: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7555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Czyszczenie na mokro ulic, w szczególności zanieczyszczeń pochodzących z zimowego utrzymania dróg. </a:t>
                      </a:r>
                      <a:br>
                        <a:rPr lang="pl-PL" sz="1000" u="none" strike="noStrike">
                          <a:effectLst/>
                        </a:rPr>
                      </a:b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MPO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MPK w miarę możliwości będzie zwiększać częstotliwość zmywania (najczęściej przekroczenia </a:t>
                      </a:r>
                      <a:r>
                        <a:rPr lang="pl-PL" sz="1000" u="none" strike="noStrike" dirty="0" smtClean="0">
                          <a:effectLst/>
                        </a:rPr>
                        <a:t>występują </a:t>
                      </a:r>
                      <a:r>
                        <a:rPr lang="pl-PL" sz="1000" u="none" strike="noStrike" dirty="0">
                          <a:effectLst/>
                        </a:rPr>
                        <a:t>w lutym i grudniu- ujemne </a:t>
                      </a:r>
                      <a:r>
                        <a:rPr lang="pl-PL" sz="1000" u="none" strike="noStrike" dirty="0" smtClean="0">
                          <a:effectLst/>
                        </a:rPr>
                        <a:t>temperatury!!!)</a:t>
                      </a:r>
                      <a:r>
                        <a:rPr lang="pl-PL" sz="1000" u="none" strike="noStrike" dirty="0">
                          <a:effectLst/>
                        </a:rPr>
                        <a:t/>
                      </a:r>
                      <a:br>
                        <a:rPr lang="pl-PL" sz="1000" u="none" strike="noStrike" dirty="0">
                          <a:effectLst/>
                        </a:rPr>
                      </a:br>
                      <a:r>
                        <a:rPr lang="pl-PL" sz="1000" u="none" strike="noStrike" dirty="0">
                          <a:effectLst/>
                        </a:rPr>
                        <a:t>/Działanie powinno być wdrożone przy temperaturze powyżej 0°C w sytuacji braku opadów deszczu przez minimum 1 tydzień./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29858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1" u="none" strike="noStrike" dirty="0">
                          <a:effectLst/>
                        </a:rPr>
                        <a:t>Ograniczenie ruchu pojazdów  (PDK 07)</a:t>
                      </a:r>
                      <a:endParaRPr lang="pl-PL" sz="1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34382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Wprowadzenie zakazu wjazdu samochodów do </a:t>
                      </a:r>
                      <a:r>
                        <a:rPr lang="pl-PL" sz="1000" u="none" strike="noStrike" dirty="0" smtClean="0">
                          <a:effectLst/>
                        </a:rPr>
                        <a:t>centrów </a:t>
                      </a:r>
                      <a:r>
                        <a:rPr lang="pl-PL" sz="1000" u="none" strike="noStrike" dirty="0">
                          <a:effectLst/>
                        </a:rPr>
                        <a:t>miast, szczególnie w odniesieniu do samochodów powyżej 3,5T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ZIKIT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34382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Apel do mieszkańców o rezygnację z korzystania z samochodów osobowych na rzecz komunikacji publicznej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BI, PMK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34382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Wprowadzenie przez RMK czasowej możliwości bezpłatnego korzystania na podstawie dowodu rejestracyjnego </a:t>
                      </a:r>
                      <a:r>
                        <a:rPr lang="pl-PL" sz="1000" u="none" strike="noStrike" dirty="0" smtClean="0">
                          <a:effectLst/>
                        </a:rPr>
                        <a:t>samochodu</a:t>
                      </a:r>
                    </a:p>
                    <a:p>
                      <a:pPr algn="l" fontAlgn="ctr"/>
                      <a:r>
                        <a:rPr lang="pl-PL" sz="1000" u="none" strike="noStrike" dirty="0" smtClean="0">
                          <a:effectLst/>
                        </a:rPr>
                        <a:t>z </a:t>
                      </a:r>
                      <a:r>
                        <a:rPr lang="pl-PL" sz="1000" u="none" strike="noStrike" dirty="0">
                          <a:effectLst/>
                        </a:rPr>
                        <a:t>komunikacji miejskiej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RMK, ZIKIT, jednostki realizujące przewozy pasażerskie w obrębie GMK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  <a:tr h="298586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1" u="none" strike="noStrike" dirty="0">
                          <a:effectLst/>
                        </a:rPr>
                        <a:t>Czasowe ograniczenie emisji z przedsiębiorstw (PDK 08)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poza komeptencją GMK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>
                          <a:effectLst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u="none" strike="noStrike" dirty="0">
                          <a:effectLst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028" marR="3028" marT="3028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05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a 51"/>
          <p:cNvGrpSpPr/>
          <p:nvPr/>
        </p:nvGrpSpPr>
        <p:grpSpPr>
          <a:xfrm>
            <a:off x="144576" y="191371"/>
            <a:ext cx="2538484" cy="571363"/>
            <a:chOff x="300252" y="504968"/>
            <a:chExt cx="2538484" cy="571363"/>
          </a:xfrm>
        </p:grpSpPr>
        <p:pic>
          <p:nvPicPr>
            <p:cNvPr id="53" name="Obraz 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252" y="504968"/>
              <a:ext cx="2538484" cy="571363"/>
            </a:xfrm>
            <a:prstGeom prst="rect">
              <a:avLst/>
            </a:prstGeom>
          </p:spPr>
        </p:pic>
        <p:cxnSp>
          <p:nvCxnSpPr>
            <p:cNvPr id="54" name="Łącznik prosty 53"/>
            <p:cNvCxnSpPr/>
            <p:nvPr/>
          </p:nvCxnSpPr>
          <p:spPr>
            <a:xfrm>
              <a:off x="300252" y="504968"/>
              <a:ext cx="2337684" cy="795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Prostokąt 54"/>
          <p:cNvSpPr/>
          <p:nvPr/>
        </p:nvSpPr>
        <p:spPr>
          <a:xfrm>
            <a:off x="5392997" y="15387"/>
            <a:ext cx="67990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 smtClean="0"/>
              <a:t>Darmowa komunikacja- szacunkowa skala problemu</a:t>
            </a:r>
          </a:p>
          <a:p>
            <a:pPr algn="ctr"/>
            <a:r>
              <a:rPr lang="pl-PL" sz="2400" b="1" dirty="0" smtClean="0">
                <a:solidFill>
                  <a:srgbClr val="FF0000"/>
                </a:solidFill>
              </a:rPr>
              <a:t>od jakiego poziomu zanieczyszczeń wprowadzać?</a:t>
            </a:r>
          </a:p>
          <a:p>
            <a:pPr algn="ctr"/>
            <a:r>
              <a:rPr lang="pl-PL" sz="1200" b="1" dirty="0" smtClean="0">
                <a:solidFill>
                  <a:srgbClr val="FF0000"/>
                </a:solidFill>
              </a:rPr>
              <a:t>(dane za 2015 rok do 18.XI)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188064"/>
              </p:ext>
            </p:extLst>
          </p:nvPr>
        </p:nvGraphicFramePr>
        <p:xfrm>
          <a:off x="144577" y="1031050"/>
          <a:ext cx="11931806" cy="55967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7122"/>
                <a:gridCol w="784557"/>
                <a:gridCol w="784557"/>
                <a:gridCol w="784557"/>
                <a:gridCol w="784557"/>
                <a:gridCol w="784557"/>
                <a:gridCol w="784557"/>
                <a:gridCol w="784557"/>
                <a:gridCol w="784557"/>
                <a:gridCol w="784557"/>
                <a:gridCol w="784557"/>
                <a:gridCol w="784557"/>
                <a:gridCol w="784557"/>
              </a:tblGrid>
              <a:tr h="37831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1" u="none" strike="noStrike" dirty="0">
                          <a:effectLst/>
                        </a:rPr>
                        <a:t> 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</a:rPr>
                        <a:t>LICZBA DNI W POSZCZEGÓLNYCH PRZEDZIAŁACH STĘŻEŃ PYŁÓW PM 10 W LATACH 2012-2015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831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PRZEDZIAŁ STĘŻEŃ PM 10</a:t>
                      </a:r>
                      <a:br>
                        <a:rPr lang="pl-PL" sz="1400" b="1" u="none" strike="noStrike" dirty="0">
                          <a:effectLst/>
                        </a:rPr>
                      </a:br>
                      <a:r>
                        <a:rPr lang="pl-PL" sz="1400" b="1" u="none" strike="noStrike" dirty="0">
                          <a:effectLst/>
                        </a:rPr>
                        <a:t>[µg/m3]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</a:rPr>
                        <a:t>NOWA HUTA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</a:rPr>
                        <a:t>BUJAKA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800" b="1" u="none" strike="noStrike" dirty="0">
                          <a:effectLst/>
                        </a:rPr>
                        <a:t>ALEJE KRASIŃSKIEGO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2781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2012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2013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2014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2015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2012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2013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2014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2015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2012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2013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2014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effectLst/>
                        </a:rPr>
                        <a:t>2015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</a:tr>
              <a:tr h="53408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do 50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113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effectLst/>
                        </a:rPr>
                        <a:t>117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128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97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123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116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105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82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134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158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effectLst/>
                        </a:rPr>
                        <a:t>188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effectLst/>
                        </a:rPr>
                        <a:t>172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</a:tr>
              <a:tr h="53408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od 50 do 100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97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96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82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84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74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58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116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130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119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</a:tr>
              <a:tr h="53408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od 100 do 150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38</a:t>
                      </a:r>
                      <a:endParaRPr lang="pl-PL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/>
                </a:tc>
              </a:tr>
              <a:tr h="53408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od 150 do 200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53408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od 200 do 300</a:t>
                      </a:r>
                      <a:b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(stan </a:t>
                      </a:r>
                      <a:r>
                        <a:rPr lang="pl-PL" sz="14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informac</a:t>
                      </a: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.- ostrzegawczy)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</a:tr>
              <a:tr h="53408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powyżej 300</a:t>
                      </a:r>
                      <a:b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(stan alarmowy)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0000"/>
                    </a:solidFill>
                  </a:tcPr>
                </a:tc>
              </a:tr>
              <a:tr h="67873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Łącznie liczba dni z przekroczeniami we wszystkich przedziałach powyżej 50 µg/m3</a:t>
                      </a:r>
                      <a:endParaRPr lang="pl-PL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112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115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127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97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123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114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105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82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134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158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188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170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</a:tr>
              <a:tr h="67873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>
                          <a:solidFill>
                            <a:srgbClr val="FF0000"/>
                          </a:solidFill>
                          <a:effectLst/>
                        </a:rPr>
                        <a:t>Srednia z lat 2012-2014</a:t>
                      </a:r>
                      <a:br>
                        <a:rPr lang="pl-PL" sz="1400" b="1" u="none" strike="noStrike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pl-PL" sz="1400" b="1" u="none" strike="noStrike">
                          <a:solidFill>
                            <a:srgbClr val="FF0000"/>
                          </a:solidFill>
                          <a:effectLst/>
                        </a:rPr>
                        <a:t>(przedział od 50 µg/m3 w górę)</a:t>
                      </a:r>
                      <a:endParaRPr lang="pl-PL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118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114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160</a:t>
                      </a:r>
                      <a:endParaRPr lang="pl-PL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51" marR="8651" marT="8651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54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3453</TotalTime>
  <Words>986</Words>
  <Application>Microsoft Office PowerPoint</Application>
  <PresentationFormat>Panoramiczny</PresentationFormat>
  <Paragraphs>338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Śmiałek Witold</dc:creator>
  <cp:lastModifiedBy>Śmiałek Witold</cp:lastModifiedBy>
  <cp:revision>138</cp:revision>
  <cp:lastPrinted>2015-11-16T09:59:39Z</cp:lastPrinted>
  <dcterms:created xsi:type="dcterms:W3CDTF">2015-10-07T13:13:11Z</dcterms:created>
  <dcterms:modified xsi:type="dcterms:W3CDTF">2015-11-25T13:31:59Z</dcterms:modified>
</cp:coreProperties>
</file>